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1"/>
    <p:sldMasterId id="2147483741" r:id="rId2"/>
    <p:sldMasterId id="2147483711" r:id="rId3"/>
    <p:sldMasterId id="2147483667" r:id="rId4"/>
    <p:sldMasterId id="2147483785" r:id="rId5"/>
    <p:sldMasterId id="2147483787" r:id="rId6"/>
  </p:sldMasterIdLst>
  <p:notesMasterIdLst>
    <p:notesMasterId r:id="rId20"/>
  </p:notesMasterIdLst>
  <p:handoutMasterIdLst>
    <p:handoutMasterId r:id="rId21"/>
  </p:handoutMasterIdLst>
  <p:sldIdLst>
    <p:sldId id="291" r:id="rId7"/>
    <p:sldId id="292" r:id="rId8"/>
    <p:sldId id="294" r:id="rId9"/>
    <p:sldId id="278" r:id="rId10"/>
    <p:sldId id="279" r:id="rId11"/>
    <p:sldId id="277" r:id="rId12"/>
    <p:sldId id="297" r:id="rId13"/>
    <p:sldId id="290" r:id="rId14"/>
    <p:sldId id="299" r:id="rId15"/>
    <p:sldId id="281" r:id="rId16"/>
    <p:sldId id="280" r:id="rId17"/>
    <p:sldId id="298" r:id="rId18"/>
    <p:sldId id="300" r:id="rId19"/>
  </p:sldIdLst>
  <p:sldSz cx="9144000" cy="6858000" type="screen4x3"/>
  <p:notesSz cx="6794500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C48"/>
    <a:srgbClr val="D9D9D9"/>
    <a:srgbClr val="B0B0B0"/>
    <a:srgbClr val="2B5796"/>
    <a:srgbClr val="00ADEF"/>
    <a:srgbClr val="C68070"/>
    <a:srgbClr val="858585"/>
    <a:srgbClr val="D5A39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34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942" y="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2"/>
          </p:nvPr>
        </p:nvSpPr>
        <p:spPr>
          <a:xfrm>
            <a:off x="0" y="9410145"/>
            <a:ext cx="2944283" cy="495855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3"/>
          </p:nvPr>
        </p:nvSpPr>
        <p:spPr>
          <a:xfrm>
            <a:off x="3848645" y="9410145"/>
            <a:ext cx="2944283" cy="495855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C7DDF2BF-2122-4498-8E35-699450FA5B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3020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107950"/>
            <a:ext cx="2787650" cy="2090738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384178" y="2364032"/>
            <a:ext cx="6026144" cy="7034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065" y="9536544"/>
            <a:ext cx="2341845" cy="347100"/>
          </a:xfrm>
          <a:prstGeom prst="rect">
            <a:avLst/>
          </a:prstGeom>
        </p:spPr>
        <p:txBody>
          <a:bodyPr vert="horz" lIns="90974" tIns="45487" rIns="0" bIns="45487" rtlCol="0" anchor="b"/>
          <a:lstStyle>
            <a:lvl1pPr algn="r">
              <a:defRPr sz="1000" b="1" baseline="0">
                <a:latin typeface="BdE Neue Helvetica 55 Roman" pitchFamily="34" charset="0"/>
              </a:defRPr>
            </a:lvl1pPr>
          </a:lstStyle>
          <a:p>
            <a:fld id="{74C681DB-6626-43BD-B1FA-3C5BE41CBB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877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just" defTabSz="914400" rtl="0" eaLnBrk="1" latinLnBrk="0" hangingPunct="1">
      <a:defRPr sz="1200" kern="1200" baseline="0">
        <a:solidFill>
          <a:schemeClr val="tx1"/>
        </a:solidFill>
        <a:latin typeface="BdE Neue Helvetica 55 Roman" pitchFamily="34" charset="0"/>
        <a:ea typeface="+mn-ea"/>
        <a:cs typeface="+mn-cs"/>
      </a:defRPr>
    </a:lvl1pPr>
    <a:lvl2pPr marL="540000" algn="just" defTabSz="914400" rtl="0" eaLnBrk="1" latinLnBrk="0" hangingPunct="1">
      <a:defRPr sz="1200" kern="1200" baseline="0">
        <a:solidFill>
          <a:srgbClr val="B35C48"/>
        </a:solidFill>
        <a:latin typeface="BdE Neue Helvetica 55 Roman" pitchFamily="34" charset="0"/>
        <a:ea typeface="+mn-ea"/>
        <a:cs typeface="+mn-cs"/>
      </a:defRPr>
    </a:lvl2pPr>
    <a:lvl3pPr marL="990000" algn="just" defTabSz="914400" rtl="0" eaLnBrk="1" latinLnBrk="0" hangingPunct="1">
      <a:defRPr sz="1200" b="0" i="1" kern="1200" baseline="0">
        <a:solidFill>
          <a:schemeClr val="tx1"/>
        </a:solidFill>
        <a:latin typeface="BdE Neue Helvetica 55 Roman" pitchFamily="34" charset="0"/>
        <a:ea typeface="+mn-ea"/>
        <a:cs typeface="+mn-cs"/>
      </a:defRPr>
    </a:lvl3pPr>
    <a:lvl4pPr marL="1429200" algn="just" defTabSz="914400" rtl="0" eaLnBrk="1" latinLnBrk="0" hangingPunct="1">
      <a:defRPr sz="1050" kern="1200" baseline="0">
        <a:solidFill>
          <a:schemeClr val="tx1"/>
        </a:solidFill>
        <a:latin typeface="BdE Neue Helvetica 55 Roman" pitchFamily="34" charset="0"/>
        <a:ea typeface="+mn-ea"/>
        <a:cs typeface="+mn-cs"/>
      </a:defRPr>
    </a:lvl4pPr>
    <a:lvl5pPr marL="1882800" algn="just" defTabSz="914400" rtl="0" eaLnBrk="1" latinLnBrk="0" hangingPunct="1">
      <a:defRPr sz="1050" b="0" i="1" kern="1200" baseline="0">
        <a:solidFill>
          <a:schemeClr val="tx1"/>
        </a:solidFill>
        <a:latin typeface="BdE Neue Helvetica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27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10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0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60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34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639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25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b="0" dirty="0" smtClean="0">
                <a:solidFill>
                  <a:schemeClr val="tx1"/>
                </a:solidFill>
              </a:rPr>
              <a:t>Además de </a:t>
            </a:r>
            <a:r>
              <a:rPr lang="es-ES_tradnl" dirty="0" smtClean="0">
                <a:solidFill>
                  <a:schemeClr val="tx1"/>
                </a:solidFill>
              </a:rPr>
              <a:t>cuestiones de naturaleza metodológica </a:t>
            </a:r>
            <a:r>
              <a:rPr lang="es-ES_tradnl" b="0" dirty="0" smtClean="0">
                <a:solidFill>
                  <a:schemeClr val="tx1"/>
                </a:solidFill>
              </a:rPr>
              <a:t>(</a:t>
            </a:r>
            <a:r>
              <a:rPr lang="es-ES_tradnl" b="0" dirty="0" err="1" smtClean="0">
                <a:solidFill>
                  <a:schemeClr val="tx1"/>
                </a:solidFill>
              </a:rPr>
              <a:t>p.ej</a:t>
            </a:r>
            <a:r>
              <a:rPr lang="es-ES_tradnl" b="0" dirty="0" smtClean="0">
                <a:solidFill>
                  <a:schemeClr val="tx1"/>
                </a:solidFill>
              </a:rPr>
              <a:t>: evitar comportamientos pro-cíclicos), en EBA (2020) se mencionan también </a:t>
            </a:r>
            <a:r>
              <a:rPr lang="es-ES_tradnl" dirty="0" smtClean="0">
                <a:solidFill>
                  <a:schemeClr val="tx1"/>
                </a:solidFill>
              </a:rPr>
              <a:t>cuestiones operativas </a:t>
            </a:r>
            <a:r>
              <a:rPr lang="es-ES_tradnl" b="0" dirty="0" smtClean="0">
                <a:solidFill>
                  <a:schemeClr val="tx1"/>
                </a:solidFill>
              </a:rPr>
              <a:t>que dificultan el uso de ML: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_tradnl" b="0" dirty="0" smtClean="0">
              <a:solidFill>
                <a:schemeClr val="tx1"/>
              </a:solidFill>
            </a:endParaRPr>
          </a:p>
          <a:p>
            <a:pPr marL="8257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dirty="0" smtClean="0"/>
              <a:t>Riesgo tecnológico</a:t>
            </a:r>
            <a:r>
              <a:rPr lang="es-ES_tradnl" dirty="0" smtClean="0"/>
              <a:t>: </a:t>
            </a:r>
            <a:r>
              <a:rPr lang="es-ES_tradnl" i="0" dirty="0" smtClean="0"/>
              <a:t>integración del legado tecnológico, dependencia de proveedores externos de computación en la nube y almacenamiento de datos, así como </a:t>
            </a:r>
            <a:r>
              <a:rPr lang="es-ES_tradnl" i="0" dirty="0" err="1" smtClean="0"/>
              <a:t>ciber</a:t>
            </a:r>
            <a:r>
              <a:rPr lang="es-ES_tradnl" i="0" dirty="0" smtClean="0"/>
              <a:t>-seguridad.</a:t>
            </a:r>
          </a:p>
          <a:p>
            <a:pPr marL="8257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dirty="0" smtClean="0"/>
              <a:t>Calidad de los </a:t>
            </a:r>
            <a:r>
              <a:rPr lang="es-ES_tradnl" b="1" dirty="0" smtClean="0"/>
              <a:t>datos</a:t>
            </a:r>
            <a:r>
              <a:rPr lang="es-ES_tradnl" dirty="0" smtClean="0"/>
              <a:t>: </a:t>
            </a:r>
            <a:r>
              <a:rPr lang="es-ES_tradnl" i="0" dirty="0" smtClean="0"/>
              <a:t>privacidad, (des)confianza en datos no estructurados.</a:t>
            </a:r>
            <a:endParaRPr lang="es-ES_tradnl" b="0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16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297">
              <a:defRPr/>
            </a:pPr>
            <a:r>
              <a:rPr lang="es-ES_tradnl" b="1" dirty="0">
                <a:solidFill>
                  <a:srgbClr val="B35C48"/>
                </a:solidFill>
              </a:rPr>
              <a:t>Área: División </a:t>
            </a:r>
            <a:r>
              <a:rPr lang="es-ES_tradnl" b="1" dirty="0"/>
              <a:t>Innovación Financiera en colaboración con Central de Balances</a:t>
            </a:r>
            <a:endParaRPr lang="es-ES_tradnl" b="1" dirty="0">
              <a:solidFill>
                <a:srgbClr val="B35C48"/>
              </a:solidFill>
            </a:endParaRPr>
          </a:p>
          <a:p>
            <a:pPr defTabSz="912297">
              <a:defRPr/>
            </a:pPr>
            <a:r>
              <a:rPr lang="es-ES_tradnl" b="1" dirty="0">
                <a:solidFill>
                  <a:srgbClr val="B35C48"/>
                </a:solidFill>
              </a:rPr>
              <a:t>Personas de contacto: </a:t>
            </a:r>
            <a:r>
              <a:rPr lang="es-ES_tradnl" b="1" dirty="0"/>
              <a:t>José Manuel Marqués, Teresa Caminero y </a:t>
            </a:r>
            <a:r>
              <a:rPr lang="es-ES" b="1" dirty="0"/>
              <a:t>Ángel Iván Moreno</a:t>
            </a:r>
          </a:p>
          <a:p>
            <a:pPr marL="171056" indent="-171056">
              <a:buFont typeface="Arial" panose="020B0604020202020204" pitchFamily="34" charset="0"/>
              <a:buChar char="•"/>
            </a:pPr>
            <a:r>
              <a:rPr lang="en-GB" baseline="0" dirty="0" smtClean="0"/>
              <a:t>Se </a:t>
            </a:r>
            <a:r>
              <a:rPr lang="en-GB" baseline="0" dirty="0" err="1" smtClean="0"/>
              <a:t>usa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Kofax</a:t>
            </a:r>
            <a:r>
              <a:rPr lang="en-GB" baseline="0" dirty="0" smtClean="0"/>
              <a:t> Advanced PDF Extractor para el OCR de los </a:t>
            </a:r>
            <a:r>
              <a:rPr lang="en-GB" baseline="0" dirty="0" err="1" smtClean="0"/>
              <a:t>informes</a:t>
            </a:r>
            <a:r>
              <a:rPr lang="en-GB" baseline="0" dirty="0" smtClean="0"/>
              <a:t>.</a:t>
            </a:r>
          </a:p>
          <a:p>
            <a:pPr marL="171056" indent="-171056">
              <a:buFont typeface="Arial" panose="020B0604020202020204" pitchFamily="34" charset="0"/>
              <a:buChar char="•"/>
            </a:pPr>
            <a:r>
              <a:rPr lang="en-GB" baseline="0" dirty="0" smtClean="0"/>
              <a:t>Las </a:t>
            </a:r>
            <a:r>
              <a:rPr lang="en-GB" baseline="0" dirty="0" err="1" smtClean="0"/>
              <a:t>tablas</a:t>
            </a:r>
            <a:r>
              <a:rPr lang="en-GB" baseline="0" dirty="0" smtClean="0"/>
              <a:t> se pre-</a:t>
            </a:r>
            <a:r>
              <a:rPr lang="en-GB" baseline="0" dirty="0" err="1" smtClean="0"/>
              <a:t>procesan</a:t>
            </a:r>
            <a:r>
              <a:rPr lang="en-GB" baseline="0" dirty="0" smtClean="0"/>
              <a:t> para </a:t>
            </a:r>
            <a:r>
              <a:rPr lang="en-GB" baseline="0" dirty="0" err="1" smtClean="0"/>
              <a:t>adaptarlas</a:t>
            </a:r>
            <a:r>
              <a:rPr lang="en-GB" baseline="0" dirty="0" smtClean="0"/>
              <a:t> a un </a:t>
            </a:r>
            <a:r>
              <a:rPr lang="en-GB" baseline="0" dirty="0" err="1" smtClean="0"/>
              <a:t>formato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adecuado</a:t>
            </a:r>
            <a:r>
              <a:rPr lang="en-GB" baseline="0" dirty="0" smtClean="0"/>
              <a:t> para el </a:t>
            </a:r>
            <a:r>
              <a:rPr lang="en-GB" baseline="0" dirty="0" err="1" smtClean="0"/>
              <a:t>procesado</a:t>
            </a:r>
            <a:r>
              <a:rPr lang="en-GB" baseline="0" dirty="0" smtClean="0"/>
              <a:t> </a:t>
            </a:r>
          </a:p>
          <a:p>
            <a:pPr marL="171056" indent="-171056">
              <a:buFont typeface="Arial" panose="020B0604020202020204" pitchFamily="34" charset="0"/>
              <a:buChar char="•"/>
            </a:pPr>
            <a:r>
              <a:rPr lang="en-GB" baseline="0" dirty="0" smtClean="0"/>
              <a:t>En Python se </a:t>
            </a:r>
            <a:r>
              <a:rPr lang="en-GB" baseline="0" dirty="0" err="1" smtClean="0"/>
              <a:t>usa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spaCy</a:t>
            </a:r>
            <a:r>
              <a:rPr lang="en-GB" baseline="0" dirty="0" smtClean="0"/>
              <a:t> para el </a:t>
            </a:r>
            <a:r>
              <a:rPr lang="en-GB" baseline="0" dirty="0" err="1" smtClean="0"/>
              <a:t>modelo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basado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reglas</a:t>
            </a:r>
            <a:endParaRPr lang="en-GB" baseline="0" dirty="0" smtClean="0"/>
          </a:p>
          <a:p>
            <a:pPr marL="171056" indent="-171056">
              <a:buFont typeface="Arial" panose="020B0604020202020204" pitchFamily="34" charset="0"/>
              <a:buChar char="•"/>
            </a:pPr>
            <a:r>
              <a:rPr lang="en-GB" baseline="0" dirty="0" smtClean="0"/>
              <a:t>La </a:t>
            </a:r>
            <a:r>
              <a:rPr lang="en-GB" baseline="0" dirty="0" err="1" smtClean="0"/>
              <a:t>herramienta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búsqueda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etiquetas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está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desarrollada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internamente</a:t>
            </a:r>
            <a:r>
              <a:rPr lang="en-GB" baseline="0" dirty="0" smtClean="0"/>
              <a:t> en Python</a:t>
            </a:r>
          </a:p>
          <a:p>
            <a:pPr marL="171056" indent="-171056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681DB-6626-43BD-B1FA-3C5BE41CBB6E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23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Porta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39752" y="287282"/>
            <a:ext cx="3726660" cy="432048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dirty="0" smtClean="0"/>
              <a:t>USO </a:t>
            </a:r>
            <a:r>
              <a:rPr lang="es-ES_tradnl" cap="all" dirty="0" smtClean="0"/>
              <a:t>INTERNO</a:t>
            </a:r>
            <a:endParaRPr lang="es-ES" cap="all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0909" y="1340768"/>
            <a:ext cx="4562891" cy="1511422"/>
          </a:xfrm>
          <a:prstGeom prst="rect">
            <a:avLst/>
          </a:prstGeom>
        </p:spPr>
        <p:txBody>
          <a:bodyPr anchor="b"/>
          <a:lstStyle>
            <a:lvl1pPr algn="l">
              <a:defRPr sz="2000" b="1" cap="all" baseline="0">
                <a:solidFill>
                  <a:srgbClr val="B35C48"/>
                </a:solidFill>
              </a:defRPr>
            </a:lvl1pPr>
          </a:lstStyle>
          <a:p>
            <a:r>
              <a:rPr lang="es-ES" dirty="0" smtClean="0"/>
              <a:t>ESCRIBA TÍTULO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41619" y="2861814"/>
            <a:ext cx="4562429" cy="2791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Nombre del ponente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325" y="3122228"/>
            <a:ext cx="4562475" cy="45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Cargo del ponente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41325" y="4203333"/>
            <a:ext cx="4562475" cy="305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NOMBRE DEL CONGRESO O EVENTO EN EL QUE PARTICIPA</a:t>
            </a:r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41619" y="4482486"/>
            <a:ext cx="4562181" cy="20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Lugar de celebración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203" y="6300441"/>
            <a:ext cx="4562475" cy="2880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9" name="Marcador de texto 9"/>
          <p:cNvSpPr>
            <a:spLocks noGrp="1"/>
          </p:cNvSpPr>
          <p:nvPr>
            <p:ph type="body" sz="quarter" idx="15" hasCustomPrompt="1"/>
          </p:nvPr>
        </p:nvSpPr>
        <p:spPr>
          <a:xfrm>
            <a:off x="441619" y="4688648"/>
            <a:ext cx="4562181" cy="243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Fecha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713050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/>
          <p:cNvSpPr>
            <a:spLocks noGrp="1"/>
          </p:cNvSpPr>
          <p:nvPr>
            <p:ph type="pic" sz="quarter" idx="11"/>
          </p:nvPr>
        </p:nvSpPr>
        <p:spPr>
          <a:xfrm>
            <a:off x="4598134" y="1484784"/>
            <a:ext cx="3680890" cy="19875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0"/>
          </p:nvPr>
        </p:nvSpPr>
        <p:spPr>
          <a:xfrm>
            <a:off x="826846" y="1488500"/>
            <a:ext cx="3576637" cy="19875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826846" y="3715470"/>
            <a:ext cx="3581573" cy="227045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14" name="Marcador de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9" name="Marcador de texto 4"/>
          <p:cNvSpPr>
            <a:spLocks noGrp="1"/>
          </p:cNvSpPr>
          <p:nvPr>
            <p:ph type="body" sz="quarter" idx="17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12" name="Marcador de contenido 2"/>
          <p:cNvSpPr>
            <a:spLocks noGrp="1"/>
          </p:cNvSpPr>
          <p:nvPr>
            <p:ph sz="quarter" idx="18"/>
          </p:nvPr>
        </p:nvSpPr>
        <p:spPr>
          <a:xfrm>
            <a:off x="4598134" y="3715470"/>
            <a:ext cx="4150330" cy="2503819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12496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Conector recto 81"/>
          <p:cNvCxnSpPr/>
          <p:nvPr userDrawn="1"/>
        </p:nvCxnSpPr>
        <p:spPr>
          <a:xfrm>
            <a:off x="3016360" y="3680061"/>
            <a:ext cx="1" cy="720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 userDrawn="1"/>
        </p:nvCxnSpPr>
        <p:spPr>
          <a:xfrm>
            <a:off x="6116711" y="3667060"/>
            <a:ext cx="1" cy="720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 userDrawn="1"/>
        </p:nvCxnSpPr>
        <p:spPr>
          <a:xfrm>
            <a:off x="7670445" y="2860830"/>
            <a:ext cx="1" cy="720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 userDrawn="1"/>
        </p:nvCxnSpPr>
        <p:spPr>
          <a:xfrm>
            <a:off x="4572983" y="2860830"/>
            <a:ext cx="1" cy="720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 userDrawn="1"/>
        </p:nvCxnSpPr>
        <p:spPr>
          <a:xfrm>
            <a:off x="1473552" y="2924326"/>
            <a:ext cx="1" cy="720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Shape 5967"/>
          <p:cNvSpPr/>
          <p:nvPr userDrawn="1"/>
        </p:nvSpPr>
        <p:spPr>
          <a:xfrm>
            <a:off x="883963" y="3667042"/>
            <a:ext cx="7376075" cy="1"/>
          </a:xfrm>
          <a:prstGeom prst="line">
            <a:avLst/>
          </a:prstGeom>
          <a:ln w="19050">
            <a:solidFill>
              <a:srgbClr val="BFBFBF"/>
            </a:solidFill>
            <a:prstDash val="sysDash"/>
            <a:bevel/>
          </a:ln>
        </p:spPr>
        <p:txBody>
          <a:bodyPr lIns="0" tIns="0" rIns="0" bIns="0"/>
          <a:lstStyle/>
          <a:p>
            <a:pPr defTabSz="342900"/>
            <a:endParaRPr sz="900">
              <a:latin typeface="+mj-lt"/>
              <a:ea typeface="Helvetica"/>
              <a:cs typeface="Helvetica"/>
            </a:endParaRPr>
          </a:p>
        </p:txBody>
      </p:sp>
      <p:sp>
        <p:nvSpPr>
          <p:cNvPr id="52" name="Shape 5990"/>
          <p:cNvSpPr/>
          <p:nvPr userDrawn="1"/>
        </p:nvSpPr>
        <p:spPr>
          <a:xfrm rot="2700000">
            <a:off x="4439565" y="3530146"/>
            <a:ext cx="264869" cy="264869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53" name="Shape 5993"/>
          <p:cNvSpPr/>
          <p:nvPr userDrawn="1"/>
        </p:nvSpPr>
        <p:spPr>
          <a:xfrm>
            <a:off x="4155604" y="2171659"/>
            <a:ext cx="832791" cy="8327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57" name="Shape 5988"/>
          <p:cNvSpPr/>
          <p:nvPr userDrawn="1"/>
        </p:nvSpPr>
        <p:spPr>
          <a:xfrm rot="2700000">
            <a:off x="1338121" y="3530146"/>
            <a:ext cx="264869" cy="264869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62" name="Shape 5991"/>
          <p:cNvSpPr/>
          <p:nvPr userDrawn="1"/>
        </p:nvSpPr>
        <p:spPr>
          <a:xfrm rot="2726365">
            <a:off x="5990288" y="3530146"/>
            <a:ext cx="264869" cy="264869"/>
          </a:xfrm>
          <a:prstGeom prst="diamond">
            <a:avLst/>
          </a:prstGeom>
          <a:solidFill>
            <a:srgbClr val="858585"/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63" name="Shape 6010"/>
          <p:cNvSpPr/>
          <p:nvPr userDrawn="1"/>
        </p:nvSpPr>
        <p:spPr>
          <a:xfrm>
            <a:off x="5706327" y="4317849"/>
            <a:ext cx="832791" cy="832791"/>
          </a:xfrm>
          <a:prstGeom prst="rect">
            <a:avLst/>
          </a:prstGeom>
          <a:solidFill>
            <a:srgbClr val="85858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67" name="Shape 5989"/>
          <p:cNvSpPr/>
          <p:nvPr userDrawn="1"/>
        </p:nvSpPr>
        <p:spPr>
          <a:xfrm rot="2700000">
            <a:off x="2888843" y="3530146"/>
            <a:ext cx="264869" cy="264869"/>
          </a:xfrm>
          <a:prstGeom prst="diamond">
            <a:avLst/>
          </a:prstGeom>
          <a:solidFill>
            <a:srgbClr val="858585"/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68" name="Shape 6013"/>
          <p:cNvSpPr/>
          <p:nvPr userDrawn="1"/>
        </p:nvSpPr>
        <p:spPr>
          <a:xfrm>
            <a:off x="2604882" y="4317849"/>
            <a:ext cx="832791" cy="832791"/>
          </a:xfrm>
          <a:prstGeom prst="rect">
            <a:avLst/>
          </a:prstGeom>
          <a:solidFill>
            <a:srgbClr val="85858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72" name="Shape 5992"/>
          <p:cNvSpPr/>
          <p:nvPr userDrawn="1"/>
        </p:nvSpPr>
        <p:spPr>
          <a:xfrm rot="2700000">
            <a:off x="7541010" y="3530146"/>
            <a:ext cx="264869" cy="264869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>
              <a:latin typeface="+mj-lt"/>
            </a:endParaRPr>
          </a:p>
        </p:txBody>
      </p:sp>
      <p:sp>
        <p:nvSpPr>
          <p:cNvPr id="74" name="Shape 2554"/>
          <p:cNvSpPr/>
          <p:nvPr userDrawn="1"/>
        </p:nvSpPr>
        <p:spPr>
          <a:xfrm>
            <a:off x="7441124" y="2416900"/>
            <a:ext cx="464639" cy="42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/>
          </a:p>
        </p:txBody>
      </p:sp>
      <p:sp>
        <p:nvSpPr>
          <p:cNvPr id="78" name="Shape 2587"/>
          <p:cNvSpPr/>
          <p:nvPr userDrawn="1"/>
        </p:nvSpPr>
        <p:spPr>
          <a:xfrm>
            <a:off x="1268967" y="2437493"/>
            <a:ext cx="410176" cy="410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/>
          </a:p>
        </p:txBody>
      </p:sp>
      <p:sp>
        <p:nvSpPr>
          <p:cNvPr id="2" name="Rectángulo 1"/>
          <p:cNvSpPr/>
          <p:nvPr userDrawn="1"/>
        </p:nvSpPr>
        <p:spPr>
          <a:xfrm>
            <a:off x="1066035" y="2164161"/>
            <a:ext cx="832791" cy="8327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Rectángulo 78"/>
          <p:cNvSpPr/>
          <p:nvPr userDrawn="1"/>
        </p:nvSpPr>
        <p:spPr>
          <a:xfrm>
            <a:off x="7254051" y="2168638"/>
            <a:ext cx="832791" cy="8327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38" name="Marcador de texto 19"/>
          <p:cNvSpPr>
            <a:spLocks noGrp="1"/>
          </p:cNvSpPr>
          <p:nvPr>
            <p:ph type="body" sz="quarter" idx="14"/>
          </p:nvPr>
        </p:nvSpPr>
        <p:spPr>
          <a:xfrm>
            <a:off x="2191311" y="2171170"/>
            <a:ext cx="1622632" cy="1122817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Editar el estilo de texto</a:t>
            </a:r>
            <a:endParaRPr lang="es-ES" dirty="0"/>
          </a:p>
        </p:txBody>
      </p:sp>
      <p:sp>
        <p:nvSpPr>
          <p:cNvPr id="39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2191311" y="1809312"/>
            <a:ext cx="1606854" cy="288032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smtClean="0"/>
              <a:t>Título</a:t>
            </a:r>
          </a:p>
        </p:txBody>
      </p:sp>
      <p:sp>
        <p:nvSpPr>
          <p:cNvPr id="40" name="Marcador de texto 19"/>
          <p:cNvSpPr>
            <a:spLocks noGrp="1"/>
          </p:cNvSpPr>
          <p:nvPr>
            <p:ph type="body" sz="quarter" idx="15"/>
          </p:nvPr>
        </p:nvSpPr>
        <p:spPr>
          <a:xfrm>
            <a:off x="5338934" y="2162167"/>
            <a:ext cx="1622632" cy="1122817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Editar el estilo de texto</a:t>
            </a:r>
            <a:endParaRPr lang="es-ES" dirty="0"/>
          </a:p>
        </p:txBody>
      </p:sp>
      <p:sp>
        <p:nvSpPr>
          <p:cNvPr id="41" name="Marcador de texto 10"/>
          <p:cNvSpPr>
            <a:spLocks noGrp="1"/>
          </p:cNvSpPr>
          <p:nvPr>
            <p:ph type="body" sz="quarter" idx="16" hasCustomPrompt="1"/>
          </p:nvPr>
        </p:nvSpPr>
        <p:spPr>
          <a:xfrm>
            <a:off x="5338934" y="1800309"/>
            <a:ext cx="1606854" cy="288032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smtClean="0"/>
              <a:t>Título</a:t>
            </a:r>
          </a:p>
        </p:txBody>
      </p:sp>
      <p:sp>
        <p:nvSpPr>
          <p:cNvPr id="42" name="Marcador de texto 19"/>
          <p:cNvSpPr>
            <a:spLocks noGrp="1"/>
          </p:cNvSpPr>
          <p:nvPr>
            <p:ph type="body" sz="quarter" idx="17"/>
          </p:nvPr>
        </p:nvSpPr>
        <p:spPr>
          <a:xfrm>
            <a:off x="628566" y="4372561"/>
            <a:ext cx="1622632" cy="1122817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Editar el estilo de texto</a:t>
            </a:r>
            <a:endParaRPr lang="es-ES" dirty="0"/>
          </a:p>
        </p:txBody>
      </p:sp>
      <p:sp>
        <p:nvSpPr>
          <p:cNvPr id="43" name="Marcador de texto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566" y="4010703"/>
            <a:ext cx="1606854" cy="288032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smtClean="0"/>
              <a:t>Título</a:t>
            </a:r>
          </a:p>
        </p:txBody>
      </p:sp>
      <p:sp>
        <p:nvSpPr>
          <p:cNvPr id="44" name="Marcador de texto 19"/>
          <p:cNvSpPr>
            <a:spLocks noGrp="1"/>
          </p:cNvSpPr>
          <p:nvPr>
            <p:ph type="body" sz="quarter" idx="19"/>
          </p:nvPr>
        </p:nvSpPr>
        <p:spPr>
          <a:xfrm>
            <a:off x="3815369" y="4394415"/>
            <a:ext cx="1622632" cy="1122817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Editar el estilo de texto</a:t>
            </a:r>
            <a:endParaRPr lang="es-ES" dirty="0"/>
          </a:p>
        </p:txBody>
      </p:sp>
      <p:sp>
        <p:nvSpPr>
          <p:cNvPr id="45" name="Marcador de texto 10"/>
          <p:cNvSpPr>
            <a:spLocks noGrp="1"/>
          </p:cNvSpPr>
          <p:nvPr>
            <p:ph type="body" sz="quarter" idx="20" hasCustomPrompt="1"/>
          </p:nvPr>
        </p:nvSpPr>
        <p:spPr>
          <a:xfrm>
            <a:off x="3815369" y="4032557"/>
            <a:ext cx="1606854" cy="288032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smtClean="0"/>
              <a:t>Título</a:t>
            </a:r>
          </a:p>
        </p:txBody>
      </p:sp>
      <p:sp>
        <p:nvSpPr>
          <p:cNvPr id="46" name="Marcador de texto 19"/>
          <p:cNvSpPr>
            <a:spLocks noGrp="1"/>
          </p:cNvSpPr>
          <p:nvPr>
            <p:ph type="body" sz="quarter" idx="21"/>
          </p:nvPr>
        </p:nvSpPr>
        <p:spPr>
          <a:xfrm>
            <a:off x="6859129" y="4394415"/>
            <a:ext cx="1622632" cy="1122817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Editar el estilo de texto</a:t>
            </a:r>
            <a:endParaRPr lang="es-ES" dirty="0"/>
          </a:p>
        </p:txBody>
      </p:sp>
      <p:sp>
        <p:nvSpPr>
          <p:cNvPr id="47" name="Marcador de texto 10"/>
          <p:cNvSpPr>
            <a:spLocks noGrp="1"/>
          </p:cNvSpPr>
          <p:nvPr>
            <p:ph type="body" sz="quarter" idx="22" hasCustomPrompt="1"/>
          </p:nvPr>
        </p:nvSpPr>
        <p:spPr>
          <a:xfrm>
            <a:off x="6859129" y="4032557"/>
            <a:ext cx="1606854" cy="288032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smtClean="0"/>
              <a:t>Título</a:t>
            </a:r>
          </a:p>
        </p:txBody>
      </p:sp>
      <p:sp>
        <p:nvSpPr>
          <p:cNvPr id="51" name="Marcador de texto 19"/>
          <p:cNvSpPr>
            <a:spLocks noGrp="1"/>
          </p:cNvSpPr>
          <p:nvPr>
            <p:ph type="body" sz="quarter" idx="23" hasCustomPrompt="1"/>
          </p:nvPr>
        </p:nvSpPr>
        <p:spPr>
          <a:xfrm>
            <a:off x="1066034" y="2416901"/>
            <a:ext cx="832791" cy="359633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_tradnl" smtClean="0"/>
              <a:t>0000</a:t>
            </a:r>
            <a:endParaRPr lang="es-ES"/>
          </a:p>
        </p:txBody>
      </p:sp>
      <p:sp>
        <p:nvSpPr>
          <p:cNvPr id="54" name="Marcador de texto 19"/>
          <p:cNvSpPr>
            <a:spLocks noGrp="1"/>
          </p:cNvSpPr>
          <p:nvPr>
            <p:ph type="body" sz="quarter" idx="24" hasCustomPrompt="1"/>
          </p:nvPr>
        </p:nvSpPr>
        <p:spPr>
          <a:xfrm>
            <a:off x="4155603" y="2416901"/>
            <a:ext cx="832791" cy="359633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_tradnl" smtClean="0"/>
              <a:t>0000</a:t>
            </a:r>
            <a:endParaRPr lang="es-ES"/>
          </a:p>
        </p:txBody>
      </p:sp>
      <p:sp>
        <p:nvSpPr>
          <p:cNvPr id="58" name="Marcador de texto 19"/>
          <p:cNvSpPr>
            <a:spLocks noGrp="1"/>
          </p:cNvSpPr>
          <p:nvPr>
            <p:ph type="body" sz="quarter" idx="25" hasCustomPrompt="1"/>
          </p:nvPr>
        </p:nvSpPr>
        <p:spPr>
          <a:xfrm>
            <a:off x="7246160" y="2400739"/>
            <a:ext cx="832791" cy="359633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_tradnl" smtClean="0"/>
              <a:t>0000</a:t>
            </a:r>
            <a:endParaRPr lang="es-ES"/>
          </a:p>
        </p:txBody>
      </p:sp>
      <p:sp>
        <p:nvSpPr>
          <p:cNvPr id="59" name="Marcador de texto 19"/>
          <p:cNvSpPr>
            <a:spLocks noGrp="1"/>
          </p:cNvSpPr>
          <p:nvPr>
            <p:ph type="body" sz="quarter" idx="26" hasCustomPrompt="1"/>
          </p:nvPr>
        </p:nvSpPr>
        <p:spPr>
          <a:xfrm>
            <a:off x="2599964" y="4576725"/>
            <a:ext cx="832791" cy="359633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_tradnl" smtClean="0"/>
              <a:t>0000</a:t>
            </a:r>
            <a:endParaRPr lang="es-ES"/>
          </a:p>
        </p:txBody>
      </p:sp>
      <p:sp>
        <p:nvSpPr>
          <p:cNvPr id="64" name="Marcador de texto 19"/>
          <p:cNvSpPr>
            <a:spLocks noGrp="1"/>
          </p:cNvSpPr>
          <p:nvPr>
            <p:ph type="body" sz="quarter" idx="27" hasCustomPrompt="1"/>
          </p:nvPr>
        </p:nvSpPr>
        <p:spPr>
          <a:xfrm>
            <a:off x="5708446" y="4556564"/>
            <a:ext cx="832791" cy="359633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_tradnl" smtClean="0"/>
              <a:t>0000</a:t>
            </a:r>
            <a:endParaRPr lang="es-ES"/>
          </a:p>
        </p:txBody>
      </p:sp>
      <p:sp>
        <p:nvSpPr>
          <p:cNvPr id="73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4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5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56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21951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Gráfico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3050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8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9" name="Marcador de gráfico 2"/>
          <p:cNvSpPr>
            <a:spLocks noGrp="1"/>
          </p:cNvSpPr>
          <p:nvPr>
            <p:ph type="chart" sz="quarter" idx="13"/>
          </p:nvPr>
        </p:nvSpPr>
        <p:spPr>
          <a:xfrm>
            <a:off x="1115616" y="1270788"/>
            <a:ext cx="6984776" cy="31083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0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11" name="Marcador de contenido 2"/>
          <p:cNvSpPr>
            <a:spLocks noGrp="1"/>
          </p:cNvSpPr>
          <p:nvPr>
            <p:ph sz="quarter" idx="17"/>
          </p:nvPr>
        </p:nvSpPr>
        <p:spPr>
          <a:xfrm>
            <a:off x="1115616" y="4610562"/>
            <a:ext cx="6984776" cy="1626750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69664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Gráfico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10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cxnSp>
        <p:nvCxnSpPr>
          <p:cNvPr id="14" name="Conector recto 13"/>
          <p:cNvCxnSpPr/>
          <p:nvPr userDrawn="1"/>
        </p:nvCxnSpPr>
        <p:spPr>
          <a:xfrm>
            <a:off x="683568" y="3717032"/>
            <a:ext cx="3703968" cy="0"/>
          </a:xfrm>
          <a:prstGeom prst="line">
            <a:avLst/>
          </a:prstGeom>
          <a:ln>
            <a:solidFill>
              <a:srgbClr val="858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gráfico 2"/>
          <p:cNvSpPr>
            <a:spLocks noGrp="1"/>
          </p:cNvSpPr>
          <p:nvPr>
            <p:ph type="chart" sz="quarter" idx="13"/>
          </p:nvPr>
        </p:nvSpPr>
        <p:spPr>
          <a:xfrm>
            <a:off x="683568" y="1347217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6" name="Marcador de gráfico 2"/>
          <p:cNvSpPr>
            <a:spLocks noGrp="1"/>
          </p:cNvSpPr>
          <p:nvPr>
            <p:ph type="chart" sz="quarter" idx="15"/>
          </p:nvPr>
        </p:nvSpPr>
        <p:spPr>
          <a:xfrm>
            <a:off x="683568" y="4114585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3050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9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18" name="Marcador de contenido 2"/>
          <p:cNvSpPr>
            <a:spLocks noGrp="1"/>
          </p:cNvSpPr>
          <p:nvPr>
            <p:ph sz="quarter" idx="18"/>
          </p:nvPr>
        </p:nvSpPr>
        <p:spPr>
          <a:xfrm>
            <a:off x="4644008" y="1485768"/>
            <a:ext cx="4173782" cy="4638592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38973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Gráfico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15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16" name="Marcador de gráfico 2"/>
          <p:cNvSpPr>
            <a:spLocks noGrp="1"/>
          </p:cNvSpPr>
          <p:nvPr>
            <p:ph type="chart" sz="quarter" idx="13"/>
          </p:nvPr>
        </p:nvSpPr>
        <p:spPr>
          <a:xfrm>
            <a:off x="683568" y="1347217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7" name="Marcador de gráfico 2"/>
          <p:cNvSpPr>
            <a:spLocks noGrp="1"/>
          </p:cNvSpPr>
          <p:nvPr>
            <p:ph type="chart" sz="quarter" idx="14"/>
          </p:nvPr>
        </p:nvSpPr>
        <p:spPr>
          <a:xfrm>
            <a:off x="4715769" y="1347217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8" name="Marcador de gráfico 2"/>
          <p:cNvSpPr>
            <a:spLocks noGrp="1"/>
          </p:cNvSpPr>
          <p:nvPr>
            <p:ph type="chart" sz="quarter" idx="15"/>
          </p:nvPr>
        </p:nvSpPr>
        <p:spPr>
          <a:xfrm>
            <a:off x="683568" y="4114585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cxnSp>
        <p:nvCxnSpPr>
          <p:cNvPr id="19" name="Conector recto 18"/>
          <p:cNvCxnSpPr/>
          <p:nvPr userDrawn="1"/>
        </p:nvCxnSpPr>
        <p:spPr>
          <a:xfrm>
            <a:off x="724512" y="3717032"/>
            <a:ext cx="7704856" cy="0"/>
          </a:xfrm>
          <a:prstGeom prst="line">
            <a:avLst/>
          </a:prstGeom>
          <a:ln>
            <a:solidFill>
              <a:srgbClr val="858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3050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20" name="Marcador de contenido 2"/>
          <p:cNvSpPr>
            <a:spLocks noGrp="1"/>
          </p:cNvSpPr>
          <p:nvPr>
            <p:ph sz="quarter" idx="18"/>
          </p:nvPr>
        </p:nvSpPr>
        <p:spPr>
          <a:xfrm>
            <a:off x="4644008" y="4107553"/>
            <a:ext cx="4032448" cy="2179496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6278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Gráfico_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 userDrawn="1"/>
        </p:nvCxnSpPr>
        <p:spPr>
          <a:xfrm>
            <a:off x="724512" y="3717032"/>
            <a:ext cx="7704856" cy="0"/>
          </a:xfrm>
          <a:prstGeom prst="line">
            <a:avLst/>
          </a:prstGeom>
          <a:ln>
            <a:solidFill>
              <a:srgbClr val="858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12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3" name="Marcador de gráfico 2"/>
          <p:cNvSpPr>
            <a:spLocks noGrp="1"/>
          </p:cNvSpPr>
          <p:nvPr>
            <p:ph type="chart" sz="quarter" idx="13"/>
          </p:nvPr>
        </p:nvSpPr>
        <p:spPr>
          <a:xfrm>
            <a:off x="683568" y="1347217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4" name="Marcador de gráfico 2"/>
          <p:cNvSpPr>
            <a:spLocks noGrp="1"/>
          </p:cNvSpPr>
          <p:nvPr>
            <p:ph type="chart" sz="quarter" idx="14"/>
          </p:nvPr>
        </p:nvSpPr>
        <p:spPr>
          <a:xfrm>
            <a:off x="4715769" y="1347217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5" name="Marcador de gráfico 2"/>
          <p:cNvSpPr>
            <a:spLocks noGrp="1"/>
          </p:cNvSpPr>
          <p:nvPr>
            <p:ph type="chart" sz="quarter" idx="15"/>
          </p:nvPr>
        </p:nvSpPr>
        <p:spPr>
          <a:xfrm>
            <a:off x="683568" y="4114585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6" name="Marcador de gráfico 2"/>
          <p:cNvSpPr>
            <a:spLocks noGrp="1"/>
          </p:cNvSpPr>
          <p:nvPr>
            <p:ph type="chart" sz="quarter" idx="16"/>
          </p:nvPr>
        </p:nvSpPr>
        <p:spPr>
          <a:xfrm>
            <a:off x="4715769" y="4114585"/>
            <a:ext cx="3744912" cy="2009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7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3050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351578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Cier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4005" y="3160842"/>
            <a:ext cx="5393704" cy="393434"/>
          </a:xfrm>
          <a:prstGeom prst="rect">
            <a:avLst/>
          </a:prstGeom>
        </p:spPr>
        <p:txBody>
          <a:bodyPr/>
          <a:lstStyle>
            <a:lvl1pPr>
              <a:defRPr sz="2000" cap="none" baseline="0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" dirty="0" smtClean="0"/>
              <a:t>GRACIAS POR SU ATENCIÓN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42883" y="6317975"/>
            <a:ext cx="4066604" cy="288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cap="all" baseline="0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38683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Porta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39752" y="287282"/>
            <a:ext cx="3726660" cy="432048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dirty="0" smtClean="0"/>
              <a:t>USO </a:t>
            </a:r>
            <a:r>
              <a:rPr lang="es-ES_tradnl" cap="all" dirty="0" smtClean="0"/>
              <a:t>INTERNO</a:t>
            </a:r>
            <a:endParaRPr lang="es-ES" cap="all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0909" y="1340768"/>
            <a:ext cx="4562891" cy="1511422"/>
          </a:xfrm>
          <a:prstGeom prst="rect">
            <a:avLst/>
          </a:prstGeom>
        </p:spPr>
        <p:txBody>
          <a:bodyPr anchor="b"/>
          <a:lstStyle>
            <a:lvl1pPr algn="l">
              <a:defRPr sz="2000" b="1" cap="all" baseline="0">
                <a:solidFill>
                  <a:srgbClr val="B35C48"/>
                </a:solidFill>
              </a:defRPr>
            </a:lvl1pPr>
          </a:lstStyle>
          <a:p>
            <a:r>
              <a:rPr lang="es-ES" dirty="0" smtClean="0"/>
              <a:t>ESCRIBA TÍTULO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41619" y="2861814"/>
            <a:ext cx="4562429" cy="2791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Nombre del ponente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325" y="3122228"/>
            <a:ext cx="4562475" cy="45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Cargo del ponente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41325" y="4203333"/>
            <a:ext cx="4562475" cy="305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NOMBRE DEL CONGRESO O EVENTO EN EL QUE PARTICIPA</a:t>
            </a:r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41619" y="4482486"/>
            <a:ext cx="4562181" cy="20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Lugar de celebración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203" y="6300441"/>
            <a:ext cx="4562475" cy="2880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9" name="Marcador de texto 9"/>
          <p:cNvSpPr>
            <a:spLocks noGrp="1"/>
          </p:cNvSpPr>
          <p:nvPr>
            <p:ph type="body" sz="quarter" idx="15" hasCustomPrompt="1"/>
          </p:nvPr>
        </p:nvSpPr>
        <p:spPr>
          <a:xfrm>
            <a:off x="441619" y="4688648"/>
            <a:ext cx="4562181" cy="243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Fecha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581751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Indic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dirty="0" smtClean="0"/>
              <a:t>USO INTERNO</a:t>
            </a:r>
            <a:endParaRPr lang="es-ES" dirty="0"/>
          </a:p>
        </p:txBody>
      </p:sp>
      <p:sp>
        <p:nvSpPr>
          <p:cNvPr id="17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51928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090139" y="2205831"/>
            <a:ext cx="5340350" cy="35274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Escribe texto enumerado aquí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081260" y="1676899"/>
            <a:ext cx="2285794" cy="421928"/>
          </a:xfrm>
          <a:prstGeom prst="rect">
            <a:avLst/>
          </a:prstGeom>
        </p:spPr>
        <p:txBody>
          <a:bodyPr/>
          <a:lstStyle>
            <a:lvl1pPr>
              <a:defRPr sz="2400" b="1" cap="all" baseline="0">
                <a:solidFill>
                  <a:srgbClr val="B35C48"/>
                </a:solidFill>
              </a:defRPr>
            </a:lvl1pPr>
          </a:lstStyle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cxnSp>
        <p:nvCxnSpPr>
          <p:cNvPr id="7" name="Conector recto 6" descr=" " title=" "/>
          <p:cNvCxnSpPr/>
          <p:nvPr userDrawn="1"/>
        </p:nvCxnSpPr>
        <p:spPr>
          <a:xfrm>
            <a:off x="0" y="6445798"/>
            <a:ext cx="9155488" cy="7538"/>
          </a:xfrm>
          <a:prstGeom prst="line">
            <a:avLst/>
          </a:prstGeom>
          <a:ln w="12700">
            <a:solidFill>
              <a:srgbClr val="B35C4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2810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.Cier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4005" y="3160842"/>
            <a:ext cx="5393704" cy="393434"/>
          </a:xfrm>
          <a:prstGeom prst="rect">
            <a:avLst/>
          </a:prstGeom>
        </p:spPr>
        <p:txBody>
          <a:bodyPr/>
          <a:lstStyle>
            <a:lvl1pPr>
              <a:defRPr sz="2000" cap="none" baseline="0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" dirty="0" smtClean="0"/>
              <a:t>GRACIAS POR SU ATENCIÓN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42883" y="6317975"/>
            <a:ext cx="4066604" cy="288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cap="all" baseline="0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7684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Indic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dirty="0" smtClean="0"/>
              <a:t>USO INTERNO</a:t>
            </a:r>
            <a:endParaRPr lang="es-ES" dirty="0"/>
          </a:p>
        </p:txBody>
      </p:sp>
      <p:sp>
        <p:nvSpPr>
          <p:cNvPr id="17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51928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090139" y="2205831"/>
            <a:ext cx="5340350" cy="35274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Escribe texto enumerado aquí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081260" y="1676899"/>
            <a:ext cx="2285794" cy="421928"/>
          </a:xfrm>
          <a:prstGeom prst="rect">
            <a:avLst/>
          </a:prstGeom>
        </p:spPr>
        <p:txBody>
          <a:bodyPr/>
          <a:lstStyle>
            <a:lvl1pPr>
              <a:defRPr sz="2400" b="1" cap="all" baseline="0">
                <a:solidFill>
                  <a:srgbClr val="B35C48"/>
                </a:solidFill>
              </a:defRPr>
            </a:lvl1pPr>
          </a:lstStyle>
          <a:p>
            <a:r>
              <a:rPr lang="es-ES" dirty="0" smtClean="0"/>
              <a:t>ÍNDICE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0" y="6445798"/>
            <a:ext cx="9155488" cy="7538"/>
          </a:xfrm>
          <a:prstGeom prst="line">
            <a:avLst/>
          </a:prstGeom>
          <a:ln w="12700">
            <a:solidFill>
              <a:srgbClr val="B35C4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9439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dirty="0" smtClean="0"/>
              <a:t>INTERN</a:t>
            </a:r>
            <a:endParaRPr lang="es-ES" dirty="0"/>
          </a:p>
        </p:txBody>
      </p:sp>
      <p:sp>
        <p:nvSpPr>
          <p:cNvPr id="9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0176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8" name="Marcador de contenido 2"/>
          <p:cNvSpPr>
            <a:spLocks noGrp="1"/>
          </p:cNvSpPr>
          <p:nvPr>
            <p:ph sz="quarter" idx="13"/>
          </p:nvPr>
        </p:nvSpPr>
        <p:spPr>
          <a:xfrm>
            <a:off x="301271" y="1234232"/>
            <a:ext cx="8517503" cy="4859064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70226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2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/>
          <p:cNvSpPr>
            <a:spLocks noGrp="1"/>
          </p:cNvSpPr>
          <p:nvPr>
            <p:ph type="pic" sz="quarter" idx="10"/>
          </p:nvPr>
        </p:nvSpPr>
        <p:spPr>
          <a:xfrm>
            <a:off x="-16" y="1219365"/>
            <a:ext cx="4165150" cy="280847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4221088"/>
            <a:ext cx="3121992" cy="151130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rgbClr val="B35C48"/>
                </a:solidFill>
              </a:defRPr>
            </a:lvl1pPr>
          </a:lstStyle>
          <a:p>
            <a:pPr lvl="0"/>
            <a:r>
              <a:rPr lang="es-ES" dirty="0" smtClean="0"/>
              <a:t>Escriba texto destacado aquí</a:t>
            </a:r>
            <a:endParaRPr lang="es-ES" dirty="0"/>
          </a:p>
        </p:txBody>
      </p:sp>
      <p:sp>
        <p:nvSpPr>
          <p:cNvPr id="13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7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16" name="Marcador de contenido 2"/>
          <p:cNvSpPr>
            <a:spLocks noGrp="1"/>
          </p:cNvSpPr>
          <p:nvPr>
            <p:ph sz="quarter" idx="17"/>
          </p:nvPr>
        </p:nvSpPr>
        <p:spPr>
          <a:xfrm>
            <a:off x="4357482" y="1202914"/>
            <a:ext cx="4461292" cy="4836129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25743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 userDrawn="1"/>
        </p:nvCxnSpPr>
        <p:spPr>
          <a:xfrm>
            <a:off x="2059054" y="1772816"/>
            <a:ext cx="0" cy="3736878"/>
          </a:xfrm>
          <a:prstGeom prst="line">
            <a:avLst/>
          </a:prstGeom>
          <a:ln>
            <a:solidFill>
              <a:srgbClr val="B35C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 userDrawn="1"/>
        </p:nvSpPr>
        <p:spPr>
          <a:xfrm>
            <a:off x="543219" y="2492896"/>
            <a:ext cx="3031670" cy="19552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33263" y="2646777"/>
            <a:ext cx="2664470" cy="1655762"/>
          </a:xfrm>
          <a:prstGeom prst="rect">
            <a:avLst/>
          </a:prstGeom>
        </p:spPr>
        <p:txBody>
          <a:bodyPr anchor="ctr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_tradnl" smtClean="0"/>
              <a:t>Texto destacado</a:t>
            </a:r>
            <a:endParaRPr lang="es-ES"/>
          </a:p>
        </p:txBody>
      </p:sp>
      <p:sp>
        <p:nvSpPr>
          <p:cNvPr id="11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13" name="Marcador de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17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12" name="Marcador de contenido 2"/>
          <p:cNvSpPr>
            <a:spLocks noGrp="1"/>
          </p:cNvSpPr>
          <p:nvPr>
            <p:ph sz="quarter" idx="17"/>
          </p:nvPr>
        </p:nvSpPr>
        <p:spPr>
          <a:xfrm>
            <a:off x="4139307" y="1572578"/>
            <a:ext cx="4679467" cy="4535958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55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4745850" y="1783979"/>
            <a:ext cx="4104457" cy="4106195"/>
          </a:xfrm>
          <a:prstGeom prst="rect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Rectángulo 1"/>
          <p:cNvSpPr/>
          <p:nvPr userDrawn="1"/>
        </p:nvSpPr>
        <p:spPr>
          <a:xfrm>
            <a:off x="4745850" y="1783979"/>
            <a:ext cx="4104457" cy="4106195"/>
          </a:xfrm>
          <a:prstGeom prst="rect">
            <a:avLst/>
          </a:prstGeom>
          <a:noFill/>
          <a:ln>
            <a:solidFill>
              <a:srgbClr val="85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dirty="0" smtClean="0"/>
              <a:t>USO INTERNO</a:t>
            </a:r>
            <a:endParaRPr lang="es-ES" dirty="0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5034082" y="2073800"/>
            <a:ext cx="3527425" cy="352901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1" name="Marcador de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8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12" name="Marcador de contenido 2"/>
          <p:cNvSpPr>
            <a:spLocks noGrp="1"/>
          </p:cNvSpPr>
          <p:nvPr>
            <p:ph sz="quarter" idx="17"/>
          </p:nvPr>
        </p:nvSpPr>
        <p:spPr>
          <a:xfrm>
            <a:off x="279138" y="1775044"/>
            <a:ext cx="4177912" cy="4115130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86470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 userDrawn="1"/>
        </p:nvCxnSpPr>
        <p:spPr>
          <a:xfrm flipV="1">
            <a:off x="4572000" y="1484784"/>
            <a:ext cx="0" cy="4404114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 userDrawn="1"/>
        </p:nvSpPr>
        <p:spPr>
          <a:xfrm>
            <a:off x="1350609" y="3506805"/>
            <a:ext cx="6435117" cy="5637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772493"/>
            <a:ext cx="3671887" cy="360363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B35C48"/>
                </a:solidFill>
              </a:defRPr>
            </a:lvl1pPr>
          </a:lstStyle>
          <a:p>
            <a:pPr lvl="0"/>
            <a:r>
              <a:rPr lang="es-ES" smtClean="0"/>
              <a:t>TÍTULO</a:t>
            </a:r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1"/>
          </p:nvPr>
        </p:nvSpPr>
        <p:spPr>
          <a:xfrm>
            <a:off x="395288" y="2060575"/>
            <a:ext cx="3671887" cy="1012967"/>
          </a:xfrm>
          <a:prstGeom prst="rect">
            <a:avLst/>
          </a:prstGeom>
        </p:spPr>
        <p:txBody>
          <a:bodyPr/>
          <a:lstStyle>
            <a:lvl1pPr algn="r">
              <a:defRPr sz="1600" b="1"/>
            </a:lvl1pPr>
            <a:lvl2pPr algn="r">
              <a:defRPr sz="1600"/>
            </a:lvl2pPr>
            <a:lvl3pPr algn="r">
              <a:defRPr sz="1400"/>
            </a:lvl3pPr>
            <a:lvl4pPr algn="r">
              <a:defRPr sz="1200"/>
            </a:lvl4pPr>
            <a:lvl5pPr algn="r">
              <a:defRPr sz="1200"/>
            </a:lvl5pPr>
          </a:lstStyle>
          <a:p>
            <a:pPr lvl="0"/>
            <a:r>
              <a:rPr lang="es-ES" dirty="0" smtClean="0"/>
              <a:t>Editar el estilo de texto</a:t>
            </a:r>
          </a:p>
        </p:txBody>
      </p:sp>
      <p:sp>
        <p:nvSpPr>
          <p:cNvPr id="16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6826" y="1773238"/>
            <a:ext cx="3743646" cy="360363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B35C48"/>
                </a:solidFill>
              </a:defRPr>
            </a:lvl1pPr>
          </a:lstStyle>
          <a:p>
            <a:pPr lvl="0"/>
            <a:r>
              <a:rPr lang="es-ES" smtClean="0"/>
              <a:t>TÍTULO</a:t>
            </a:r>
            <a:endParaRPr lang="es-ES"/>
          </a:p>
        </p:txBody>
      </p:sp>
      <p:sp>
        <p:nvSpPr>
          <p:cNvPr id="18" name="Marcador de texto 13"/>
          <p:cNvSpPr>
            <a:spLocks noGrp="1"/>
          </p:cNvSpPr>
          <p:nvPr>
            <p:ph type="body" sz="quarter" idx="13"/>
          </p:nvPr>
        </p:nvSpPr>
        <p:spPr>
          <a:xfrm>
            <a:off x="5076055" y="2060575"/>
            <a:ext cx="3741467" cy="1012967"/>
          </a:xfrm>
          <a:prstGeom prst="rect">
            <a:avLst/>
          </a:prstGeom>
        </p:spPr>
        <p:txBody>
          <a:bodyPr/>
          <a:lstStyle>
            <a:lvl1pPr algn="l">
              <a:defRPr sz="1600" b="1"/>
            </a:lvl1pPr>
            <a:lvl2pPr algn="r">
              <a:defRPr sz="1600"/>
            </a:lvl2pPr>
            <a:lvl3pPr algn="r">
              <a:defRPr sz="1400"/>
            </a:lvl3pPr>
            <a:lvl4pPr algn="r">
              <a:defRPr sz="1200"/>
            </a:lvl4pPr>
            <a:lvl5pPr algn="r">
              <a:defRPr sz="1200"/>
            </a:lvl5pPr>
          </a:lstStyle>
          <a:p>
            <a:pPr lvl="0"/>
            <a:r>
              <a:rPr lang="es-ES" dirty="0" smtClean="0"/>
              <a:t>Editar el estilo de texto</a:t>
            </a:r>
          </a:p>
        </p:txBody>
      </p:sp>
      <p:sp>
        <p:nvSpPr>
          <p:cNvPr id="19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40619" y="4506536"/>
            <a:ext cx="3671887" cy="360363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B35C48"/>
                </a:solidFill>
              </a:defRPr>
            </a:lvl1pPr>
          </a:lstStyle>
          <a:p>
            <a:pPr lvl="0"/>
            <a:r>
              <a:rPr lang="es-ES" smtClean="0"/>
              <a:t>TÍTULO</a:t>
            </a:r>
            <a:endParaRPr lang="es-ES"/>
          </a:p>
        </p:txBody>
      </p:sp>
      <p:sp>
        <p:nvSpPr>
          <p:cNvPr id="20" name="Marcador de texto 13"/>
          <p:cNvSpPr>
            <a:spLocks noGrp="1"/>
          </p:cNvSpPr>
          <p:nvPr>
            <p:ph type="body" sz="quarter" idx="15"/>
          </p:nvPr>
        </p:nvSpPr>
        <p:spPr>
          <a:xfrm>
            <a:off x="440619" y="4794618"/>
            <a:ext cx="3671887" cy="1012967"/>
          </a:xfrm>
          <a:prstGeom prst="rect">
            <a:avLst/>
          </a:prstGeom>
        </p:spPr>
        <p:txBody>
          <a:bodyPr/>
          <a:lstStyle>
            <a:lvl1pPr algn="r">
              <a:defRPr sz="1600" b="1"/>
            </a:lvl1pPr>
            <a:lvl2pPr algn="r">
              <a:defRPr sz="1600"/>
            </a:lvl2pPr>
            <a:lvl3pPr algn="r">
              <a:defRPr sz="1400"/>
            </a:lvl3pPr>
            <a:lvl4pPr algn="r">
              <a:defRPr sz="1200"/>
            </a:lvl4pPr>
            <a:lvl5pPr algn="r">
              <a:defRPr sz="1200"/>
            </a:lvl5pPr>
          </a:lstStyle>
          <a:p>
            <a:pPr lvl="0"/>
            <a:r>
              <a:rPr lang="es-ES" dirty="0" smtClean="0"/>
              <a:t>Editar el estilo de texto</a:t>
            </a:r>
          </a:p>
        </p:txBody>
      </p:sp>
      <p:sp>
        <p:nvSpPr>
          <p:cNvPr id="21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5073877" y="4507281"/>
            <a:ext cx="3743646" cy="360363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B35C48"/>
                </a:solidFill>
              </a:defRPr>
            </a:lvl1pPr>
          </a:lstStyle>
          <a:p>
            <a:pPr lvl="0"/>
            <a:r>
              <a:rPr lang="es-ES" smtClean="0"/>
              <a:t>TÍTULO</a:t>
            </a:r>
            <a:endParaRPr lang="es-ES"/>
          </a:p>
        </p:txBody>
      </p:sp>
      <p:sp>
        <p:nvSpPr>
          <p:cNvPr id="22" name="Marcador de texto 13"/>
          <p:cNvSpPr>
            <a:spLocks noGrp="1"/>
          </p:cNvSpPr>
          <p:nvPr>
            <p:ph type="body" sz="quarter" idx="17"/>
          </p:nvPr>
        </p:nvSpPr>
        <p:spPr>
          <a:xfrm>
            <a:off x="5073106" y="4794618"/>
            <a:ext cx="3744415" cy="1012967"/>
          </a:xfrm>
          <a:prstGeom prst="rect">
            <a:avLst/>
          </a:prstGeom>
        </p:spPr>
        <p:txBody>
          <a:bodyPr/>
          <a:lstStyle>
            <a:lvl1pPr algn="l">
              <a:defRPr sz="1600" b="1"/>
            </a:lvl1pPr>
            <a:lvl2pPr algn="r">
              <a:defRPr sz="1600"/>
            </a:lvl2pPr>
            <a:lvl3pPr algn="r">
              <a:defRPr sz="1400"/>
            </a:lvl3pPr>
            <a:lvl4pPr algn="r">
              <a:defRPr sz="1200"/>
            </a:lvl4pPr>
            <a:lvl5pPr algn="r">
              <a:defRPr sz="1200"/>
            </a:lvl5pPr>
          </a:lstStyle>
          <a:p>
            <a:pPr lvl="0"/>
            <a:r>
              <a:rPr lang="es-ES" dirty="0" smtClean="0"/>
              <a:t>Editar el estilo de texto</a:t>
            </a:r>
          </a:p>
        </p:txBody>
      </p:sp>
      <p:sp>
        <p:nvSpPr>
          <p:cNvPr id="23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350608" y="3636807"/>
            <a:ext cx="6425633" cy="360363"/>
          </a:xfrm>
          <a:prstGeom prst="rect">
            <a:avLst/>
          </a:prstGeom>
        </p:spPr>
        <p:txBody>
          <a:bodyPr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smtClean="0"/>
              <a:t>TÍTULO</a:t>
            </a:r>
            <a:endParaRPr lang="es-ES"/>
          </a:p>
        </p:txBody>
      </p:sp>
      <p:sp>
        <p:nvSpPr>
          <p:cNvPr id="24" name="Marcador de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219247" y="441191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2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7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21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659155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Contenido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 userDrawn="1"/>
        </p:nvSpPr>
        <p:spPr>
          <a:xfrm>
            <a:off x="4283968" y="1260866"/>
            <a:ext cx="4248472" cy="461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dE Neue Helvetica 55 Roman"/>
              <a:ea typeface="+mn-ea"/>
              <a:cs typeface="+mn-cs"/>
            </a:endParaRPr>
          </a:p>
        </p:txBody>
      </p:sp>
      <p:sp>
        <p:nvSpPr>
          <p:cNvPr id="27" name="Rectángulo 26"/>
          <p:cNvSpPr/>
          <p:nvPr userDrawn="1"/>
        </p:nvSpPr>
        <p:spPr>
          <a:xfrm>
            <a:off x="539751" y="5559554"/>
            <a:ext cx="4220780" cy="461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dE Neue Helvetica 55 Roman"/>
              <a:ea typeface="+mn-ea"/>
              <a:cs typeface="+mn-cs"/>
            </a:endParaRPr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sz="quarter" idx="10"/>
          </p:nvPr>
        </p:nvSpPr>
        <p:spPr>
          <a:xfrm>
            <a:off x="522779" y="1265833"/>
            <a:ext cx="3751263" cy="19113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4760540" y="4076600"/>
            <a:ext cx="3771900" cy="19446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s-ES"/>
          </a:p>
        </p:txBody>
      </p:sp>
      <p:sp>
        <p:nvSpPr>
          <p:cNvPr id="13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B35C48"/>
                </a:solidFill>
                <a:latin typeface="BdE Neue Helvetica 55 Roman" panose="020B0604020202020204" pitchFamily="34" charset="0"/>
              </a:defRPr>
            </a:lvl1pPr>
          </a:lstStyle>
          <a:p>
            <a:r>
              <a:rPr lang="es-ES_tradnl" smtClean="0"/>
              <a:t>USO INTERNO</a:t>
            </a:r>
            <a:endParaRPr lang="es-ES"/>
          </a:p>
        </p:txBody>
      </p:sp>
      <p:sp>
        <p:nvSpPr>
          <p:cNvPr id="17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5636873"/>
            <a:ext cx="4220781" cy="360363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smtClean="0"/>
              <a:t>Haga clic para editar el texto del patrón</a:t>
            </a:r>
            <a:endParaRPr lang="es-ES"/>
          </a:p>
        </p:txBody>
      </p:sp>
      <p:sp>
        <p:nvSpPr>
          <p:cNvPr id="18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4305604" y="1330305"/>
            <a:ext cx="4220781" cy="360363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smtClean="0"/>
              <a:t>Haga clic para editar el texto del patrón</a:t>
            </a:r>
            <a:endParaRPr lang="es-ES"/>
          </a:p>
        </p:txBody>
      </p:sp>
      <p:sp>
        <p:nvSpPr>
          <p:cNvPr id="19" name="Marcador de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219247" y="450069"/>
            <a:ext cx="6368978" cy="288001"/>
          </a:xfrm>
          <a:prstGeom prst="rect">
            <a:avLst/>
          </a:prstGeo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Subtítulo</a:t>
            </a:r>
            <a:endParaRPr lang="es-ES"/>
          </a:p>
        </p:txBody>
      </p:sp>
      <p:sp>
        <p:nvSpPr>
          <p:cNvPr id="2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4034" y="6479884"/>
            <a:ext cx="474740" cy="30482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219245" y="140278"/>
            <a:ext cx="6368979" cy="282859"/>
          </a:xfrm>
          <a:prstGeom prst="rect">
            <a:avLst/>
          </a:prstGeom>
        </p:spPr>
        <p:txBody>
          <a:bodyPr/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ESCRIBE TÍTULO AQUÍ</a:t>
            </a:r>
            <a:endParaRPr lang="es-ES_tradnl" dirty="0"/>
          </a:p>
        </p:txBody>
      </p:sp>
      <p:sp>
        <p:nvSpPr>
          <p:cNvPr id="25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251520" y="6525344"/>
            <a:ext cx="4536504" cy="259367"/>
          </a:xfrm>
          <a:prstGeom prst="rect">
            <a:avLst/>
          </a:prstGeom>
        </p:spPr>
        <p:txBody>
          <a:bodyPr/>
          <a:lstStyle>
            <a:lvl1pPr>
              <a:defRPr sz="900" cap="all" baseline="0"/>
            </a:lvl1pPr>
          </a:lstStyle>
          <a:p>
            <a:pPr lvl="0"/>
            <a:r>
              <a:rPr lang="es-ES" dirty="0" smtClean="0"/>
              <a:t>NOMBRE DEL DEPARTAMENTO</a:t>
            </a:r>
            <a:endParaRPr lang="es-ES_tradnl" dirty="0"/>
          </a:p>
        </p:txBody>
      </p:sp>
      <p:sp>
        <p:nvSpPr>
          <p:cNvPr id="26" name="Marcador de contenido 2"/>
          <p:cNvSpPr>
            <a:spLocks noGrp="1"/>
          </p:cNvSpPr>
          <p:nvPr>
            <p:ph sz="quarter" idx="17"/>
          </p:nvPr>
        </p:nvSpPr>
        <p:spPr>
          <a:xfrm>
            <a:off x="4543592" y="1952344"/>
            <a:ext cx="3982793" cy="1665659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28" name="Marcador de contenido 2"/>
          <p:cNvSpPr>
            <a:spLocks noGrp="1"/>
          </p:cNvSpPr>
          <p:nvPr>
            <p:ph sz="quarter" idx="25"/>
          </p:nvPr>
        </p:nvSpPr>
        <p:spPr>
          <a:xfrm>
            <a:off x="549599" y="3837049"/>
            <a:ext cx="3878385" cy="1536167"/>
          </a:xfrm>
          <a:prstGeom prst="rect">
            <a:avLst/>
          </a:prstGeom>
        </p:spPr>
        <p:txBody>
          <a:bodyPr/>
          <a:lstStyle>
            <a:lvl1pPr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b="1"/>
            </a:lvl1pPr>
            <a:lvl2pPr marL="54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>
                <a:solidFill>
                  <a:srgbClr val="B35C48"/>
                </a:solidFill>
              </a:defRPr>
            </a:lvl2pPr>
            <a:lvl3pPr marL="9900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800" i="1"/>
            </a:lvl3pPr>
            <a:lvl4pPr marL="14292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/>
            </a:lvl4pPr>
            <a:lvl5pPr marL="1882800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defRPr sz="1600" i="1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4812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5997" y="-1008"/>
            <a:ext cx="2786643" cy="6876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4" y="5976151"/>
            <a:ext cx="1525038" cy="335654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>
            <a:off x="3268473" y="5972197"/>
            <a:ext cx="2215792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  <a:spcBef>
                <a:spcPts val="400"/>
              </a:spcBef>
            </a:pPr>
            <a:r>
              <a:rPr lang="es-ES_tradnl" sz="1200" b="1">
                <a:solidFill>
                  <a:schemeClr val="bg1"/>
                </a:solidFill>
                <a:latin typeface="BdE Neue Helvetica 55 Roman" pitchFamily="34" charset="0"/>
              </a:rPr>
              <a:t>BORRADOR</a:t>
            </a:r>
          </a:p>
        </p:txBody>
      </p:sp>
      <p:sp>
        <p:nvSpPr>
          <p:cNvPr id="6" name="Rectángulo 5"/>
          <p:cNvSpPr/>
          <p:nvPr userDrawn="1"/>
        </p:nvSpPr>
        <p:spPr>
          <a:xfrm>
            <a:off x="-16" y="0"/>
            <a:ext cx="6434303" cy="688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02" y="197808"/>
            <a:ext cx="1818226" cy="6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89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BdE Neue Helvetica 55 Roman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33" userDrawn="1">
          <p15:clr>
            <a:srgbClr val="F26B43"/>
          </p15:clr>
        </p15:guide>
        <p15:guide id="2" pos="3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915816" cy="6451970"/>
          </a:xfrm>
          <a:prstGeom prst="rect">
            <a:avLst/>
          </a:prstGeom>
        </p:spPr>
      </p:pic>
      <p:sp>
        <p:nvSpPr>
          <p:cNvPr id="12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37838" y="6488762"/>
            <a:ext cx="474740" cy="304827"/>
          </a:xfrm>
          <a:prstGeom prst="rect">
            <a:avLst/>
          </a:prstGeom>
        </p:spPr>
        <p:txBody>
          <a:bodyPr rIns="0"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8" name="Rectángulo 17"/>
          <p:cNvSpPr/>
          <p:nvPr userDrawn="1"/>
        </p:nvSpPr>
        <p:spPr>
          <a:xfrm>
            <a:off x="2663281" y="0"/>
            <a:ext cx="6480720" cy="645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347" y="117096"/>
            <a:ext cx="1818226" cy="6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3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46716" y="6488762"/>
            <a:ext cx="474740" cy="304827"/>
          </a:xfrm>
          <a:prstGeom prst="rect">
            <a:avLst/>
          </a:prstGeom>
        </p:spPr>
        <p:txBody>
          <a:bodyPr rIns="0"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0" y="1592"/>
            <a:ext cx="9155488" cy="764704"/>
          </a:xfrm>
          <a:prstGeom prst="rect">
            <a:avLst/>
          </a:prstGeom>
          <a:solidFill>
            <a:srgbClr val="B35C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Conector recto 21"/>
          <p:cNvCxnSpPr/>
          <p:nvPr userDrawn="1"/>
        </p:nvCxnSpPr>
        <p:spPr>
          <a:xfrm>
            <a:off x="0" y="6445798"/>
            <a:ext cx="9155488" cy="7538"/>
          </a:xfrm>
          <a:prstGeom prst="line">
            <a:avLst/>
          </a:prstGeom>
          <a:ln w="12700">
            <a:solidFill>
              <a:srgbClr val="B35C4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055" y="262270"/>
            <a:ext cx="1301298" cy="28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84" r:id="rId2"/>
    <p:sldLayoutId id="2147483714" r:id="rId3"/>
    <p:sldLayoutId id="2147483781" r:id="rId4"/>
    <p:sldLayoutId id="2147483780" r:id="rId5"/>
    <p:sldLayoutId id="2147483719" r:id="rId6"/>
    <p:sldLayoutId id="2147483720" r:id="rId7"/>
    <p:sldLayoutId id="2147483750" r:id="rId8"/>
    <p:sldLayoutId id="2147483765" r:id="rId9"/>
    <p:sldLayoutId id="2147483766" r:id="rId10"/>
    <p:sldLayoutId id="2147483767" r:id="rId11"/>
    <p:sldLayoutId id="214748376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6506" y="-19397"/>
            <a:ext cx="2797495" cy="690277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4" y="5976151"/>
            <a:ext cx="1525038" cy="335654"/>
          </a:xfrm>
          <a:prstGeom prst="rect">
            <a:avLst/>
          </a:prstGeom>
        </p:spPr>
      </p:pic>
      <p:sp>
        <p:nvSpPr>
          <p:cNvPr id="4" name="CuadroTexto 3"/>
          <p:cNvSpPr txBox="1"/>
          <p:nvPr userDrawn="1"/>
        </p:nvSpPr>
        <p:spPr>
          <a:xfrm>
            <a:off x="3268473" y="5972197"/>
            <a:ext cx="2215792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  <a:spcBef>
                <a:spcPts val="400"/>
              </a:spcBef>
            </a:pPr>
            <a:r>
              <a:rPr lang="es-ES_tradnl" sz="1200" b="1">
                <a:solidFill>
                  <a:schemeClr val="bg1"/>
                </a:solidFill>
                <a:latin typeface="BdE Neue Helvetica 55 Roman" pitchFamily="34" charset="0"/>
              </a:rPr>
              <a:t>BORRADOR</a:t>
            </a:r>
          </a:p>
        </p:txBody>
      </p:sp>
      <p:sp>
        <p:nvSpPr>
          <p:cNvPr id="5" name="Rectángulo 4"/>
          <p:cNvSpPr/>
          <p:nvPr userDrawn="1"/>
        </p:nvSpPr>
        <p:spPr>
          <a:xfrm>
            <a:off x="-36512" y="-27384"/>
            <a:ext cx="6479677" cy="6910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46" y="215564"/>
            <a:ext cx="1818226" cy="6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8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achada Banco de España" title="Fotografía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5997" y="-1008"/>
            <a:ext cx="2786643" cy="6876000"/>
          </a:xfrm>
          <a:prstGeom prst="rect">
            <a:avLst/>
          </a:prstGeom>
        </p:spPr>
      </p:pic>
      <p:sp>
        <p:nvSpPr>
          <p:cNvPr id="6" name="Rectángulo 5" descr=" " title=" "/>
          <p:cNvSpPr/>
          <p:nvPr userDrawn="1"/>
        </p:nvSpPr>
        <p:spPr>
          <a:xfrm>
            <a:off x="0" y="0"/>
            <a:ext cx="6434287" cy="688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>
              <a:solidFill>
                <a:prstClr val="white"/>
              </a:solidFill>
            </a:endParaRPr>
          </a:p>
        </p:txBody>
      </p:sp>
      <p:pic>
        <p:nvPicPr>
          <p:cNvPr id="7" name="Imagen 6" descr="Banco de España Eurosistema" title="Logotip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02" y="197808"/>
            <a:ext cx="1818226" cy="6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4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BdE Neue Helvetica 55 Roman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33">
          <p15:clr>
            <a:srgbClr val="F26B43"/>
          </p15:clr>
        </p15:guide>
        <p15:guide id="2" pos="3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achada Banco de España" title="Fotografía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915816" cy="6451970"/>
          </a:xfrm>
          <a:prstGeom prst="rect">
            <a:avLst/>
          </a:prstGeom>
        </p:spPr>
      </p:pic>
      <p:sp>
        <p:nvSpPr>
          <p:cNvPr id="12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37838" y="6488762"/>
            <a:ext cx="474740" cy="304827"/>
          </a:xfrm>
          <a:prstGeom prst="rect">
            <a:avLst/>
          </a:prstGeom>
        </p:spPr>
        <p:txBody>
          <a:bodyPr rIns="0"/>
          <a:lstStyle>
            <a:lvl1pPr algn="r">
              <a:defRPr sz="1200">
                <a:latin typeface="BdE Neue Helvetica 55 Roman" panose="020B0604020202020204" pitchFamily="34" charset="0"/>
              </a:defRPr>
            </a:lvl1pPr>
          </a:lstStyle>
          <a:p>
            <a:fld id="{A58C8573-A6E0-47AA-817A-34AF5765DF85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8" name="Rectángulo 17" descr=" " title=" "/>
          <p:cNvSpPr/>
          <p:nvPr userDrawn="1"/>
        </p:nvSpPr>
        <p:spPr>
          <a:xfrm>
            <a:off x="2663281" y="0"/>
            <a:ext cx="6480720" cy="645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Imagen 5" descr="Banco de España Eurosistema" title="Logotip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347" y="117096"/>
            <a:ext cx="1818226" cy="6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6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cap="all" dirty="0" smtClean="0"/>
              <a:t>INTERNAL USE</a:t>
            </a:r>
            <a:endParaRPr lang="es-ES" cap="all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intelligence / machine learning </a:t>
            </a:r>
            <a:r>
              <a:rPr lang="en-US" dirty="0"/>
              <a:t>applications from a central bank perspective</a:t>
            </a:r>
            <a:endParaRPr lang="es-ES_tradnl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_tradnl" dirty="0" smtClean="0"/>
              <a:t>José Manuel Marqués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smtClean="0"/>
              <a:t>Head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Financial</a:t>
            </a:r>
            <a:r>
              <a:rPr lang="es-ES_tradnl" dirty="0" smtClean="0"/>
              <a:t> </a:t>
            </a:r>
            <a:r>
              <a:rPr lang="es-ES_tradnl" dirty="0" err="1" smtClean="0"/>
              <a:t>Innovation</a:t>
            </a:r>
            <a:r>
              <a:rPr lang="es-ES_tradnl" dirty="0" smtClean="0"/>
              <a:t> </a:t>
            </a:r>
            <a:r>
              <a:rPr lang="es-ES_tradnl" dirty="0" err="1" smtClean="0"/>
              <a:t>Division</a:t>
            </a:r>
            <a:endParaRPr lang="es-ES_tradnl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12"/>
          </p:nvPr>
        </p:nvSpPr>
        <p:spPr>
          <a:xfrm>
            <a:off x="441325" y="4220343"/>
            <a:ext cx="5282803" cy="288778"/>
          </a:xfrm>
        </p:spPr>
        <p:txBody>
          <a:bodyPr/>
          <a:lstStyle/>
          <a:p>
            <a:r>
              <a:rPr lang="en-US" dirty="0"/>
              <a:t>48th World Continuous Auditing and Reporting Symposium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_tradnl" dirty="0" smtClean="0"/>
              <a:t>Madrid</a:t>
            </a:r>
            <a:endParaRPr lang="es-ES_tradnl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_tradnl" dirty="0" smtClean="0"/>
              <a:t>24 </a:t>
            </a:r>
            <a:r>
              <a:rPr lang="es-ES_tradnl" dirty="0" err="1" smtClean="0"/>
              <a:t>September</a:t>
            </a:r>
            <a:r>
              <a:rPr lang="es-ES_tradnl" dirty="0" smtClean="0"/>
              <a:t> 2020</a:t>
            </a:r>
            <a:endParaRPr lang="es-ES_tradnl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_tradnl" dirty="0"/>
              <a:t>Dg </a:t>
            </a:r>
            <a:r>
              <a:rPr lang="es-ES_tradnl" dirty="0" err="1"/>
              <a:t>operations</a:t>
            </a:r>
            <a:r>
              <a:rPr lang="es-ES_tradnl" dirty="0"/>
              <a:t>, </a:t>
            </a:r>
            <a:r>
              <a:rPr lang="es-ES_tradnl" dirty="0" err="1"/>
              <a:t>markets</a:t>
            </a:r>
            <a:r>
              <a:rPr lang="es-ES_tradnl" dirty="0"/>
              <a:t> and </a:t>
            </a:r>
            <a:r>
              <a:rPr lang="es-ES_tradnl" dirty="0" err="1"/>
              <a:t>payment</a:t>
            </a:r>
            <a:r>
              <a:rPr lang="es-ES_tradnl" dirty="0"/>
              <a:t> </a:t>
            </a:r>
            <a:r>
              <a:rPr lang="es-ES_tradnl" dirty="0" err="1"/>
              <a:t>systems</a:t>
            </a:r>
            <a:endParaRPr lang="es-ES_tradnl" dirty="0"/>
          </a:p>
          <a:p>
            <a:r>
              <a:rPr lang="es-ES_tradnl" dirty="0" smtClean="0"/>
              <a:t>ADG FINANCIAL INNOVATION AND MARKET INFRASTRUCTURES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3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dirty="0" smtClean="0"/>
              <a:t>USO </a:t>
            </a:r>
            <a:r>
              <a:rPr lang="es-ES_tradnl" cap="all" dirty="0" smtClean="0"/>
              <a:t>INTERNO</a:t>
            </a:r>
            <a:endParaRPr lang="es-ES" cap="al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</a:t>
            </a:r>
            <a:endParaRPr lang="en-GB" dirty="0"/>
          </a:p>
        </p:txBody>
      </p:sp>
      <p:sp>
        <p:nvSpPr>
          <p:cNvPr id="4" name="Marcador de texto 8"/>
          <p:cNvSpPr>
            <a:spLocks noGrp="1"/>
          </p:cNvSpPr>
          <p:nvPr>
            <p:ph type="body" sz="quarter" idx="10"/>
          </p:nvPr>
        </p:nvSpPr>
        <p:spPr>
          <a:xfrm>
            <a:off x="442883" y="6317975"/>
            <a:ext cx="4066604" cy="288255"/>
          </a:xfrm>
        </p:spPr>
        <p:txBody>
          <a:bodyPr/>
          <a:lstStyle/>
          <a:p>
            <a:r>
              <a:rPr lang="es-ES_tradnl" sz="1000" b="0" cap="all" dirty="0" err="1" smtClean="0">
                <a:latin typeface="BdE Neue Helvetica 55 Roman" panose="020B0604020202020204" pitchFamily="34" charset="0"/>
              </a:rPr>
              <a:t>Adg</a:t>
            </a:r>
            <a:r>
              <a:rPr lang="es-ES_tradnl" b="0" dirty="0" smtClean="0"/>
              <a:t> </a:t>
            </a:r>
            <a:r>
              <a:rPr lang="es-ES_tradnl" sz="1000" b="0" cap="all" dirty="0" err="1">
                <a:latin typeface="BdE Neue Helvetica 55 Roman" panose="020B0604020202020204" pitchFamily="34" charset="0"/>
              </a:rPr>
              <a:t>financial</a:t>
            </a:r>
            <a:r>
              <a:rPr lang="es-ES_tradnl" sz="1000" b="0" cap="all" dirty="0">
                <a:latin typeface="BdE Neue Helvetica 55 Roman" panose="020B0604020202020204" pitchFamily="34" charset="0"/>
              </a:rPr>
              <a:t> </a:t>
            </a:r>
            <a:r>
              <a:rPr lang="es-ES_tradnl" sz="1000" b="0" cap="all" dirty="0" err="1">
                <a:latin typeface="BdE Neue Helvetica 55 Roman" panose="020B0604020202020204" pitchFamily="34" charset="0"/>
              </a:rPr>
              <a:t>innovation</a:t>
            </a:r>
            <a:r>
              <a:rPr lang="es-ES_tradnl" sz="1000" b="0" cap="all" dirty="0">
                <a:latin typeface="BdE Neue Helvetica 55 Roman" panose="020B0604020202020204" pitchFamily="34" charset="0"/>
              </a:rPr>
              <a:t> and Market </a:t>
            </a:r>
            <a:r>
              <a:rPr lang="es-ES_tradnl" sz="1000" b="0" cap="all" dirty="0" err="1">
                <a:latin typeface="BdE Neue Helvetica 55 Roman" panose="020B0604020202020204" pitchFamily="34" charset="0"/>
              </a:rPr>
              <a:t>infrastructures</a:t>
            </a:r>
            <a:endParaRPr lang="es-ES_tradnl" sz="1000" b="0" cap="all" dirty="0">
              <a:latin typeface="BdE Neue Helvetica 55 Roman" panose="020B0604020202020204" pitchFamily="34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4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err="1" smtClean="0"/>
              <a:t>Published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papers</a:t>
            </a:r>
            <a:endParaRPr lang="en-GB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  <a:p>
            <a:endParaRPr lang="en-GB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76213" indent="-1762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dirty="0" smtClean="0"/>
              <a:t>“</a:t>
            </a:r>
            <a:r>
              <a:rPr lang="en-US" dirty="0" smtClean="0"/>
              <a:t>Financial Frictions and the Wealth Distribution”. </a:t>
            </a:r>
            <a:r>
              <a:rPr lang="es-ES_tradnl" dirty="0"/>
              <a:t>Fernández-Villaverde, J.; Hurtado, S.; Nuño, G. (2019). </a:t>
            </a:r>
            <a:endParaRPr lang="es-ES_tradnl" dirty="0" smtClean="0"/>
          </a:p>
          <a:p>
            <a:pPr marL="176213" indent="-1762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effects of tax changes on economic activity: a narrative approach to frequent anticipations</a:t>
            </a:r>
            <a:r>
              <a:rPr lang="en-US" dirty="0" smtClean="0"/>
              <a:t>”.</a:t>
            </a:r>
            <a:r>
              <a:rPr lang="es-ES" dirty="0" smtClean="0"/>
              <a:t> </a:t>
            </a:r>
            <a:r>
              <a:rPr lang="es-ES" dirty="0"/>
              <a:t>García-Uribe, S. (2018</a:t>
            </a:r>
            <a:r>
              <a:rPr lang="es-ES" dirty="0" smtClean="0"/>
              <a:t>).</a:t>
            </a:r>
          </a:p>
          <a:p>
            <a:pPr marL="176213" indent="-1762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The Catalonian Crises through Google Searches: A Regional Perspective</a:t>
            </a:r>
            <a:r>
              <a:rPr lang="en-US" dirty="0" smtClean="0"/>
              <a:t>”. </a:t>
            </a:r>
            <a:r>
              <a:rPr lang="fr-FR" dirty="0" err="1"/>
              <a:t>Artola</a:t>
            </a:r>
            <a:r>
              <a:rPr lang="fr-FR" dirty="0"/>
              <a:t>, C.; Pérez, J.J. (2018</a:t>
            </a:r>
            <a:r>
              <a:rPr lang="fr-FR" dirty="0" smtClean="0"/>
              <a:t>).</a:t>
            </a:r>
            <a:endParaRPr lang="en-US" dirty="0"/>
          </a:p>
          <a:p>
            <a:pPr marL="176213" indent="-1762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/>
              <a:t>Nowcasting</a:t>
            </a:r>
            <a:r>
              <a:rPr lang="en-US" dirty="0"/>
              <a:t> private consumption: traditional indicators, uncertainty measures, and the role of internet search query data”</a:t>
            </a:r>
            <a:r>
              <a:rPr lang="en-GB" dirty="0" smtClean="0"/>
              <a:t>. </a:t>
            </a:r>
            <a:r>
              <a:rPr lang="en-US" dirty="0"/>
              <a:t>Pérez, J.J.; </a:t>
            </a:r>
            <a:r>
              <a:rPr lang="en-US" dirty="0" err="1"/>
              <a:t>Urtasun</a:t>
            </a:r>
            <a:r>
              <a:rPr lang="en-US" dirty="0"/>
              <a:t>, A. (2017</a:t>
            </a:r>
            <a:r>
              <a:rPr lang="en-US" dirty="0" smtClean="0"/>
              <a:t>).</a:t>
            </a:r>
            <a:endParaRPr lang="en-GB" dirty="0" smtClean="0"/>
          </a:p>
          <a:p>
            <a:pPr marL="176213" indent="-1762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s-ES_tradnl" dirty="0"/>
              <a:t>Las huellas del futuro están en la web: construcción de indicadores adelantados a partir de búsquedas en internet”</a:t>
            </a:r>
            <a:r>
              <a:rPr lang="en-GB" dirty="0"/>
              <a:t>. </a:t>
            </a:r>
            <a:r>
              <a:rPr lang="es-ES_tradnl" dirty="0"/>
              <a:t>Artola, C.; Galán, E. (</a:t>
            </a:r>
            <a:r>
              <a:rPr lang="es-ES_tradnl" dirty="0" smtClean="0"/>
              <a:t>2012).</a:t>
            </a:r>
            <a:endParaRPr lang="en-GB" dirty="0" smtClean="0"/>
          </a:p>
          <a:p>
            <a:pPr marL="176213" indent="-1762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“A </a:t>
            </a:r>
            <a:r>
              <a:rPr lang="en-US" dirty="0"/>
              <a:t>genetic algorithm estimation of the term structure of interest rates”. </a:t>
            </a:r>
            <a:r>
              <a:rPr lang="en-US" dirty="0" err="1"/>
              <a:t>Gimeno</a:t>
            </a:r>
            <a:r>
              <a:rPr lang="en-US" dirty="0"/>
              <a:t>, R.; Nave, J.M. (2006</a:t>
            </a:r>
            <a:r>
              <a:rPr lang="en-US" dirty="0" smtClean="0"/>
              <a:t>).</a:t>
            </a:r>
            <a:endParaRPr lang="en-GB" dirty="0" smtClean="0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219245" y="140278"/>
            <a:ext cx="6368979" cy="282859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n-GB" dirty="0"/>
          </a:p>
        </p:txBody>
      </p:sp>
      <p:sp>
        <p:nvSpPr>
          <p:cNvPr id="9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</p:spPr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4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smtClean="0"/>
              <a:t>ADG FINANCIAL INNOVATION AND MARKET INFRASTURCTURES</a:t>
            </a:r>
            <a:endParaRPr lang="es-ES_tradnl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02128" y="179156"/>
            <a:ext cx="7322201" cy="298027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-180528" y="3630738"/>
            <a:ext cx="84582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E Neue Helvetica 55 Roman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07704" y="4206801"/>
            <a:ext cx="3744416" cy="149345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E Neue Helvetica 55 Roman" pitchFamily="34" charset="0"/>
              <a:ea typeface="+mn-ea"/>
              <a:cs typeface="+mn-cs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55576" y="1558044"/>
            <a:ext cx="8269299" cy="14072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t"/>
          <a:lstStyle/>
          <a:p>
            <a:pPr algn="ctr"/>
            <a:r>
              <a:rPr lang="es-ES_tradnl" sz="1600" b="1" dirty="0" err="1" smtClean="0">
                <a:solidFill>
                  <a:schemeClr val="tx1"/>
                </a:solidFill>
              </a:rPr>
              <a:t>Practical</a:t>
            </a:r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s-ES_tradnl" sz="1600" b="1" dirty="0" err="1" smtClean="0">
                <a:solidFill>
                  <a:schemeClr val="tx1"/>
                </a:solidFill>
              </a:rPr>
              <a:t>framework</a:t>
            </a:r>
            <a:r>
              <a:rPr lang="es-ES_tradnl" sz="1600" b="1" dirty="0" smtClean="0">
                <a:solidFill>
                  <a:schemeClr val="tx1"/>
                </a:solidFill>
              </a:rPr>
              <a:t> to </a:t>
            </a:r>
            <a:r>
              <a:rPr lang="es-ES_tradnl" sz="1600" b="1" dirty="0" err="1" smtClean="0">
                <a:solidFill>
                  <a:schemeClr val="tx1"/>
                </a:solidFill>
              </a:rPr>
              <a:t>measure</a:t>
            </a:r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s-ES_tradnl" sz="1600" b="1" dirty="0" err="1" smtClean="0">
                <a:solidFill>
                  <a:schemeClr val="tx1"/>
                </a:solidFill>
              </a:rPr>
              <a:t>the</a:t>
            </a:r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s-ES_tradnl" sz="1600" b="1" dirty="0" err="1" smtClean="0">
                <a:solidFill>
                  <a:schemeClr val="tx1"/>
                </a:solidFill>
              </a:rPr>
              <a:t>dilemma</a:t>
            </a:r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s-ES_tradnl" sz="1600" b="1" dirty="0" err="1" smtClean="0">
                <a:solidFill>
                  <a:schemeClr val="tx1"/>
                </a:solidFill>
              </a:rPr>
              <a:t>benefit-supervisory</a:t>
            </a:r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s-ES_tradnl" sz="1600" b="1" dirty="0" err="1" smtClean="0">
                <a:solidFill>
                  <a:schemeClr val="tx1"/>
                </a:solidFill>
              </a:rPr>
              <a:t>cost</a:t>
            </a:r>
            <a:endParaRPr lang="es-ES" sz="16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 smtClean="0">
                <a:solidFill>
                  <a:schemeClr val="tx1"/>
                </a:solidFill>
              </a:rPr>
              <a:t>Measuring</a:t>
            </a:r>
            <a:r>
              <a:rPr lang="es-ES" sz="1600" dirty="0" smtClean="0">
                <a:solidFill>
                  <a:schemeClr val="tx1"/>
                </a:solidFill>
              </a:rPr>
              <a:t> i)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benefit</a:t>
            </a:r>
            <a:r>
              <a:rPr lang="es-ES" sz="1600" dirty="0" smtClean="0">
                <a:solidFill>
                  <a:schemeClr val="tx1"/>
                </a:solidFill>
              </a:rPr>
              <a:t> as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classification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power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of </a:t>
            </a:r>
            <a:r>
              <a:rPr lang="es-ES" sz="1600" dirty="0" err="1" smtClean="0">
                <a:solidFill>
                  <a:schemeClr val="tx1"/>
                </a:solidFill>
              </a:rPr>
              <a:t>different</a:t>
            </a:r>
            <a:r>
              <a:rPr lang="es-ES" sz="1600" dirty="0" smtClean="0">
                <a:solidFill>
                  <a:schemeClr val="tx1"/>
                </a:solidFill>
              </a:rPr>
              <a:t> ML </a:t>
            </a:r>
            <a:r>
              <a:rPr lang="es-ES" sz="1600" dirty="0" err="1" smtClean="0">
                <a:solidFill>
                  <a:schemeClr val="tx1"/>
                </a:solidFill>
              </a:rPr>
              <a:t>models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using</a:t>
            </a:r>
            <a:r>
              <a:rPr lang="es-ES" sz="1600" dirty="0" smtClean="0">
                <a:solidFill>
                  <a:schemeClr val="tx1"/>
                </a:solidFill>
              </a:rPr>
              <a:t> a </a:t>
            </a:r>
            <a:r>
              <a:rPr lang="es-ES" sz="1600" dirty="0" err="1" smtClean="0">
                <a:solidFill>
                  <a:schemeClr val="tx1"/>
                </a:solidFill>
              </a:rPr>
              <a:t>public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database</a:t>
            </a:r>
            <a:r>
              <a:rPr lang="es-ES" sz="1600" dirty="0" smtClean="0">
                <a:solidFill>
                  <a:schemeClr val="tx1"/>
                </a:solidFill>
              </a:rPr>
              <a:t>, and ii)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supervisory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cost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function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according</a:t>
            </a:r>
            <a:r>
              <a:rPr lang="es-ES" sz="1600" dirty="0" smtClean="0">
                <a:solidFill>
                  <a:schemeClr val="tx1"/>
                </a:solidFill>
              </a:rPr>
              <a:t> to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model</a:t>
            </a:r>
            <a:r>
              <a:rPr lang="es-ES" sz="1600" dirty="0" smtClean="0">
                <a:solidFill>
                  <a:schemeClr val="tx1"/>
                </a:solidFill>
              </a:rPr>
              <a:t> uses </a:t>
            </a:r>
            <a:r>
              <a:rPr lang="es-ES" sz="1600" dirty="0" err="1" smtClean="0">
                <a:solidFill>
                  <a:schemeClr val="tx1"/>
                </a:solidFill>
              </a:rPr>
              <a:t>through</a:t>
            </a:r>
            <a:r>
              <a:rPr lang="es-ES" sz="1600" dirty="0" smtClean="0">
                <a:solidFill>
                  <a:schemeClr val="tx1"/>
                </a:solidFill>
              </a:rPr>
              <a:t> a </a:t>
            </a:r>
            <a:r>
              <a:rPr lang="es-ES" sz="1600" dirty="0" err="1" smtClean="0">
                <a:solidFill>
                  <a:schemeClr val="tx1"/>
                </a:solidFill>
              </a:rPr>
              <a:t>suggested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i="1" dirty="0" err="1" smtClean="0">
                <a:solidFill>
                  <a:schemeClr val="tx1"/>
                </a:solidFill>
              </a:rPr>
              <a:t>scorecard</a:t>
            </a:r>
            <a:r>
              <a:rPr lang="es-ES" sz="1600" b="1" i="1" dirty="0" smtClean="0">
                <a:solidFill>
                  <a:schemeClr val="tx1"/>
                </a:solidFill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755576" y="3095854"/>
            <a:ext cx="8244408" cy="17635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tlCol="0" anchor="t"/>
          <a:lstStyle/>
          <a:p>
            <a:pPr algn="ctr"/>
            <a:r>
              <a:rPr lang="es-ES" sz="1600" b="1" dirty="0" err="1" smtClean="0">
                <a:solidFill>
                  <a:schemeClr val="tx1"/>
                </a:solidFill>
              </a:rPr>
              <a:t>Measuring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benefits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endParaRPr lang="es-ES" sz="1600" b="1" dirty="0">
              <a:solidFill>
                <a:schemeClr val="tx1"/>
              </a:solidFill>
            </a:endParaRPr>
          </a:p>
          <a:p>
            <a:pPr algn="ctr"/>
            <a:endParaRPr lang="es-ES" sz="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err="1" smtClean="0">
                <a:solidFill>
                  <a:schemeClr val="tx1"/>
                </a:solidFill>
              </a:rPr>
              <a:t>Empirical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excercise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to </a:t>
            </a:r>
            <a:r>
              <a:rPr lang="es-ES" sz="1600" dirty="0" err="1" smtClean="0">
                <a:solidFill>
                  <a:schemeClr val="tx1"/>
                </a:solidFill>
              </a:rPr>
              <a:t>assess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predictive</a:t>
            </a:r>
            <a:r>
              <a:rPr lang="es-ES" sz="1600" dirty="0" smtClean="0">
                <a:solidFill>
                  <a:schemeClr val="tx1"/>
                </a:solidFill>
              </a:rPr>
              <a:t> performance of 6 ML </a:t>
            </a:r>
            <a:r>
              <a:rPr lang="es-ES" sz="1600" dirty="0" err="1" smtClean="0">
                <a:solidFill>
                  <a:schemeClr val="tx1"/>
                </a:solidFill>
              </a:rPr>
              <a:t>models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using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an</a:t>
            </a:r>
            <a:r>
              <a:rPr lang="es-ES" sz="1600" dirty="0" smtClean="0">
                <a:solidFill>
                  <a:schemeClr val="tx1"/>
                </a:solidFill>
              </a:rPr>
              <a:t> actual </a:t>
            </a:r>
            <a:r>
              <a:rPr lang="es-ES" sz="1600" dirty="0" err="1" smtClean="0">
                <a:solidFill>
                  <a:schemeClr val="tx1"/>
                </a:solidFill>
              </a:rPr>
              <a:t>database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from</a:t>
            </a:r>
            <a:r>
              <a:rPr lang="es-ES" sz="1600" dirty="0" smtClean="0">
                <a:solidFill>
                  <a:schemeClr val="tx1"/>
                </a:solidFill>
              </a:rPr>
              <a:t> a </a:t>
            </a:r>
            <a:r>
              <a:rPr lang="es-ES" sz="1600" dirty="0" err="1" smtClean="0">
                <a:solidFill>
                  <a:schemeClr val="tx1"/>
                </a:solidFill>
              </a:rPr>
              <a:t>Spanish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bank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5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 smtClean="0">
                <a:solidFill>
                  <a:schemeClr val="tx1"/>
                </a:solidFill>
              </a:rPr>
              <a:t>Assessment</a:t>
            </a:r>
            <a:r>
              <a:rPr lang="es-ES" sz="1600" dirty="0" smtClean="0">
                <a:solidFill>
                  <a:schemeClr val="tx1"/>
                </a:solidFill>
              </a:rPr>
              <a:t> of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economical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impact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of </a:t>
            </a:r>
            <a:r>
              <a:rPr lang="es-ES" sz="1600" dirty="0" err="1" smtClean="0">
                <a:solidFill>
                  <a:schemeClr val="tx1"/>
                </a:solidFill>
              </a:rPr>
              <a:t>using</a:t>
            </a:r>
            <a:r>
              <a:rPr lang="es-ES" sz="1600" dirty="0" smtClean="0">
                <a:solidFill>
                  <a:schemeClr val="tx1"/>
                </a:solidFill>
              </a:rPr>
              <a:t> ML </a:t>
            </a:r>
            <a:r>
              <a:rPr lang="es-ES" sz="1600" dirty="0" err="1" smtClean="0">
                <a:solidFill>
                  <a:schemeClr val="tx1"/>
                </a:solidFill>
              </a:rPr>
              <a:t>by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measuring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the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savings</a:t>
            </a:r>
            <a:r>
              <a:rPr lang="es-ES" sz="1600" dirty="0" smtClean="0">
                <a:solidFill>
                  <a:schemeClr val="tx1"/>
                </a:solidFill>
              </a:rPr>
              <a:t> in capital </a:t>
            </a:r>
            <a:r>
              <a:rPr lang="es-ES" sz="1600" dirty="0" err="1" smtClean="0">
                <a:solidFill>
                  <a:schemeClr val="tx1"/>
                </a:solidFill>
              </a:rPr>
              <a:t>requirements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under the IRB foundational </a:t>
            </a:r>
            <a:r>
              <a:rPr lang="en-GB" sz="1600" dirty="0" smtClean="0">
                <a:solidFill>
                  <a:schemeClr val="tx1"/>
                </a:solidFill>
              </a:rPr>
              <a:t>approach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768021" y="4973329"/>
            <a:ext cx="8244408" cy="12639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tlCol="0" anchor="t"/>
          <a:lstStyle/>
          <a:p>
            <a:pPr algn="ctr"/>
            <a:r>
              <a:rPr lang="es-ES" sz="1600" b="1" dirty="0" err="1" smtClean="0">
                <a:solidFill>
                  <a:schemeClr val="tx1"/>
                </a:solidFill>
              </a:rPr>
              <a:t>Measuring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the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supervisory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cost</a:t>
            </a:r>
            <a:endParaRPr lang="es-E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5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 smtClean="0">
                <a:solidFill>
                  <a:schemeClr val="tx1"/>
                </a:solidFill>
              </a:rPr>
              <a:t>Measuring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algorithmic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complexity</a:t>
            </a:r>
            <a:r>
              <a:rPr lang="es-ES" sz="1600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err="1" smtClean="0">
                <a:solidFill>
                  <a:schemeClr val="tx1"/>
                </a:solidFill>
              </a:rPr>
              <a:t>Interpretability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of </a:t>
            </a:r>
            <a:r>
              <a:rPr lang="es-ES" sz="1600" dirty="0" err="1" smtClean="0">
                <a:solidFill>
                  <a:schemeClr val="tx1"/>
                </a:solidFill>
              </a:rPr>
              <a:t>predictive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models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err="1" smtClean="0">
                <a:solidFill>
                  <a:schemeClr val="tx1"/>
                </a:solidFill>
              </a:rPr>
              <a:t>Technology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b="1" dirty="0" err="1" smtClean="0">
                <a:solidFill>
                  <a:schemeClr val="tx1"/>
                </a:solidFill>
              </a:rPr>
              <a:t>consumption</a:t>
            </a:r>
            <a:r>
              <a:rPr lang="es-ES" sz="1600" dirty="0" smtClean="0">
                <a:solidFill>
                  <a:schemeClr val="tx1"/>
                </a:solidFill>
              </a:rPr>
              <a:t> and </a:t>
            </a:r>
            <a:r>
              <a:rPr lang="es-ES" sz="1600" b="1" dirty="0" err="1" smtClean="0">
                <a:solidFill>
                  <a:schemeClr val="tx1"/>
                </a:solidFill>
              </a:rPr>
              <a:t>biases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 rot="16200000">
            <a:off x="-464748" y="3680797"/>
            <a:ext cx="1681123" cy="578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" b="1" dirty="0" smtClean="0"/>
              <a:t>Project #2</a:t>
            </a:r>
            <a:endParaRPr lang="es-ES" b="1" dirty="0"/>
          </a:p>
        </p:txBody>
      </p:sp>
      <p:sp>
        <p:nvSpPr>
          <p:cNvPr id="20" name="Rectángulo 19"/>
          <p:cNvSpPr/>
          <p:nvPr/>
        </p:nvSpPr>
        <p:spPr>
          <a:xfrm rot="16200000">
            <a:off x="-253357" y="5318663"/>
            <a:ext cx="1258340" cy="578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b="1" dirty="0" err="1" smtClean="0"/>
              <a:t>Future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projects</a:t>
            </a:r>
            <a:endParaRPr lang="es-ES" sz="1600" b="1" dirty="0"/>
          </a:p>
        </p:txBody>
      </p:sp>
      <p:sp>
        <p:nvSpPr>
          <p:cNvPr id="16" name="Rectángulo 15"/>
          <p:cNvSpPr/>
          <p:nvPr/>
        </p:nvSpPr>
        <p:spPr>
          <a:xfrm rot="16200000">
            <a:off x="-327807" y="1972185"/>
            <a:ext cx="1407242" cy="5789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" b="1" dirty="0" smtClean="0"/>
              <a:t>Project #1</a:t>
            </a:r>
            <a:endParaRPr lang="es-ES" b="1" dirty="0"/>
          </a:p>
        </p:txBody>
      </p:sp>
      <p:sp>
        <p:nvSpPr>
          <p:cNvPr id="17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219247" y="440176"/>
            <a:ext cx="6368978" cy="288001"/>
          </a:xfrm>
        </p:spPr>
        <p:txBody>
          <a:bodyPr/>
          <a:lstStyle/>
          <a:p>
            <a:r>
              <a:rPr lang="es-ES" dirty="0" smtClean="0"/>
              <a:t>Use of ML in </a:t>
            </a:r>
            <a:r>
              <a:rPr lang="es-ES" dirty="0" err="1" smtClean="0"/>
              <a:t>credit</a:t>
            </a:r>
            <a:r>
              <a:rPr lang="es-ES" dirty="0" smtClean="0"/>
              <a:t> </a:t>
            </a:r>
            <a:r>
              <a:rPr lang="es-ES" dirty="0" err="1" smtClean="0"/>
              <a:t>risk</a:t>
            </a:r>
            <a:endParaRPr lang="en-GB" dirty="0"/>
          </a:p>
        </p:txBody>
      </p:sp>
      <p:sp>
        <p:nvSpPr>
          <p:cNvPr id="21" name="Rectángulo 20"/>
          <p:cNvSpPr/>
          <p:nvPr/>
        </p:nvSpPr>
        <p:spPr>
          <a:xfrm>
            <a:off x="279558" y="850212"/>
            <a:ext cx="85392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Analysis of the use of ML in credit risk. Alonso, A.</a:t>
            </a:r>
            <a:r>
              <a:rPr lang="es-ES_tradnl" b="1" dirty="0" smtClean="0"/>
              <a:t>; </a:t>
            </a:r>
            <a:r>
              <a:rPr lang="es-ES_tradnl" b="1" dirty="0" err="1" smtClean="0"/>
              <a:t>Carbó</a:t>
            </a:r>
            <a:r>
              <a:rPr lang="es-ES_tradnl" b="1" dirty="0" smtClean="0"/>
              <a:t>, J.M. (</a:t>
            </a:r>
            <a:r>
              <a:rPr lang="es-ES_tradnl" b="1" dirty="0" err="1" smtClean="0"/>
              <a:t>papers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pending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publication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ongoing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work</a:t>
            </a:r>
            <a:r>
              <a:rPr lang="es-ES_tradnl" b="1" dirty="0" smtClean="0"/>
              <a:t>). </a:t>
            </a:r>
            <a:endParaRPr lang="es-ES" b="1" dirty="0"/>
          </a:p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6611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219246" y="441191"/>
            <a:ext cx="6512993" cy="288001"/>
          </a:xfrm>
        </p:spPr>
        <p:txBody>
          <a:bodyPr/>
          <a:lstStyle/>
          <a:p>
            <a:r>
              <a:rPr lang="en-GB" dirty="0" smtClean="0"/>
              <a:t>Creation of a TCFD compliance index using an NLP approach</a:t>
            </a:r>
            <a:endParaRPr lang="en-GB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/>
              <a:t>ADG FINANCIAL INNOVATION AND MARKET INFRASTURCTURES</a:t>
            </a:r>
          </a:p>
          <a:p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7"/>
          </p:nvPr>
        </p:nvSpPr>
        <p:spPr>
          <a:xfrm>
            <a:off x="279138" y="1775044"/>
            <a:ext cx="4364870" cy="4115130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 smtClean="0"/>
              <a:t>Rule-based Named Entity Recognition (NER) model allows identifying and tagging climate-related concepts.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 smtClean="0"/>
              <a:t>Search tool and engine are used to find combinations of the identified concepts within the reports.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 smtClean="0"/>
              <a:t>A set of queries </a:t>
            </a:r>
            <a:r>
              <a:rPr lang="en-GB" dirty="0"/>
              <a:t>designed to locate specific disclosures </a:t>
            </a:r>
            <a:r>
              <a:rPr lang="en-GB" dirty="0" smtClean="0"/>
              <a:t>through the </a:t>
            </a:r>
            <a:r>
              <a:rPr lang="en-GB" dirty="0"/>
              <a:t>search </a:t>
            </a:r>
            <a:r>
              <a:rPr lang="en-GB" dirty="0" smtClean="0"/>
              <a:t>engine is used to build a TCFD compliance index.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 smtClean="0"/>
              <a:t>The 12 Spanish significant banks were analysed. Results from 2014-2019 show progress is being made but some areas are lagging.</a:t>
            </a:r>
          </a:p>
        </p:txBody>
      </p:sp>
      <p:sp>
        <p:nvSpPr>
          <p:cNvPr id="11" name="Título 5"/>
          <p:cNvSpPr>
            <a:spLocks noGrp="1"/>
          </p:cNvSpPr>
          <p:nvPr>
            <p:ph type="title"/>
          </p:nvPr>
        </p:nvSpPr>
        <p:spPr>
          <a:xfrm>
            <a:off x="219245" y="140278"/>
            <a:ext cx="6368979" cy="282859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n-GB" dirty="0"/>
          </a:p>
        </p:txBody>
      </p:sp>
      <p:sp>
        <p:nvSpPr>
          <p:cNvPr id="1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</p:spPr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279558" y="850212"/>
            <a:ext cx="85392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Application of text mining to the analysis of climate-related </a:t>
            </a:r>
            <a:r>
              <a:rPr lang="en-US" b="1" i="1" dirty="0" smtClean="0"/>
              <a:t>disclosures</a:t>
            </a:r>
            <a:r>
              <a:rPr lang="en-US" b="1" dirty="0" smtClean="0"/>
              <a:t>. </a:t>
            </a:r>
            <a:r>
              <a:rPr lang="es-ES_tradnl" b="1" dirty="0" smtClean="0"/>
              <a:t>Moreno, A.; Caminero, T. (</a:t>
            </a:r>
            <a:r>
              <a:rPr lang="es-ES_tradnl" b="1" dirty="0" err="1" smtClean="0"/>
              <a:t>pending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publication</a:t>
            </a:r>
            <a:r>
              <a:rPr lang="es-ES_tradnl" b="1" dirty="0" smtClean="0"/>
              <a:t>). </a:t>
            </a:r>
            <a:endParaRPr lang="es-ES" b="1" dirty="0"/>
          </a:p>
          <a:p>
            <a:endParaRPr lang="en-GB" b="1" i="1" dirty="0"/>
          </a:p>
        </p:txBody>
      </p:sp>
      <p:pic>
        <p:nvPicPr>
          <p:cNvPr id="14" name="Imagen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523" y="3391200"/>
            <a:ext cx="1811331" cy="2399139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57181"/>
            <a:ext cx="2328139" cy="12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_tradnl" dirty="0" smtClean="0"/>
              <a:t>General </a:t>
            </a:r>
            <a:r>
              <a:rPr lang="es-ES_tradnl" dirty="0" err="1" smtClean="0"/>
              <a:t>overview</a:t>
            </a:r>
            <a:endParaRPr lang="es-ES_tradnl" dirty="0" smtClean="0"/>
          </a:p>
          <a:p>
            <a:r>
              <a:rPr lang="es-ES" dirty="0" smtClean="0"/>
              <a:t>AI/ML </a:t>
            </a:r>
            <a:r>
              <a:rPr lang="es-ES" dirty="0" err="1" smtClean="0"/>
              <a:t>projects</a:t>
            </a:r>
            <a:r>
              <a:rPr lang="es-ES" dirty="0" smtClean="0"/>
              <a:t> at Banco de España</a:t>
            </a:r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technologies</a:t>
            </a:r>
            <a:r>
              <a:rPr lang="es-ES" dirty="0" smtClean="0"/>
              <a:t>: DLT </a:t>
            </a:r>
            <a:r>
              <a:rPr lang="es-ES" dirty="0" err="1" smtClean="0"/>
              <a:t>projects</a:t>
            </a:r>
            <a:r>
              <a:rPr lang="es-ES" dirty="0" smtClean="0"/>
              <a:t> at Banco de España</a:t>
            </a:r>
          </a:p>
          <a:p>
            <a:r>
              <a:rPr lang="es-ES" dirty="0" err="1" smtClean="0"/>
              <a:t>Appendix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384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/>
              <a:t>General </a:t>
            </a:r>
            <a:r>
              <a:rPr lang="es-ES" dirty="0" err="1" smtClean="0"/>
              <a:t>overview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AI&amp;ml</a:t>
            </a:r>
            <a:r>
              <a:rPr lang="es-ES" dirty="0" smtClean="0"/>
              <a:t> </a:t>
            </a:r>
            <a:r>
              <a:rPr lang="es-ES" dirty="0" err="1" smtClean="0"/>
              <a:t>applications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a </a:t>
            </a:r>
            <a:r>
              <a:rPr lang="es-ES" dirty="0" err="1" smtClean="0"/>
              <a:t>cb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</p:txBody>
      </p:sp>
      <p:sp>
        <p:nvSpPr>
          <p:cNvPr id="10" name="CuadroTexto 9"/>
          <p:cNvSpPr txBox="1"/>
          <p:nvPr/>
        </p:nvSpPr>
        <p:spPr>
          <a:xfrm>
            <a:off x="760647" y="2457117"/>
            <a:ext cx="1514709" cy="86409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Tx/>
              <a:buNone/>
              <a:tabLst/>
            </a:pPr>
            <a:r>
              <a:rPr lang="es-ES" b="1" dirty="0" err="1" smtClean="0"/>
              <a:t>Extensive</a:t>
            </a:r>
            <a:r>
              <a:rPr lang="es-ES" b="1" dirty="0" smtClean="0"/>
              <a:t> </a:t>
            </a:r>
            <a:r>
              <a:rPr lang="es-ES" b="1" dirty="0" err="1" smtClean="0"/>
              <a:t>work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AI/ML </a:t>
            </a:r>
            <a:r>
              <a:rPr lang="es-ES" b="1" dirty="0" err="1" smtClean="0"/>
              <a:t>tools</a:t>
            </a:r>
            <a:endParaRPr lang="es-ES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771800" y="1385339"/>
            <a:ext cx="5904656" cy="367240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/>
              <a:t>Text </a:t>
            </a:r>
            <a:r>
              <a:rPr lang="es-ES" b="1" dirty="0" err="1"/>
              <a:t>Mining</a:t>
            </a:r>
            <a:r>
              <a:rPr lang="es-ES" b="1" dirty="0"/>
              <a:t> and NLP </a:t>
            </a:r>
            <a:r>
              <a:rPr lang="es-ES" b="1" dirty="0" err="1"/>
              <a:t>projects</a:t>
            </a:r>
            <a:endParaRPr lang="en-GB" b="1" dirty="0"/>
          </a:p>
          <a:p>
            <a:pPr marR="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tabLst/>
            </a:pPr>
            <a:endParaRPr lang="es-ES" b="1" dirty="0" smtClean="0">
              <a:solidFill>
                <a:srgbClr val="000000"/>
              </a:solidFill>
              <a:latin typeface="BdE Neue Helvetica 55 Roman" pitchFamily="34" charset="0"/>
            </a:endParaRPr>
          </a:p>
          <a:p>
            <a:pPr marR="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tabLst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E Neue Helvetica 55 Roman" pitchFamily="34" charset="0"/>
            </a:endParaRPr>
          </a:p>
          <a:p>
            <a:pPr marL="285750" indent="-285750">
              <a:lnSpc>
                <a:spcPts val="2160"/>
              </a:lnSpc>
              <a:spcAft>
                <a:spcPts val="432"/>
              </a:spcAft>
              <a:buFont typeface="Wingdings" panose="05000000000000000000" pitchFamily="2" charset="2"/>
              <a:buChar char="§"/>
            </a:pPr>
            <a:r>
              <a:rPr lang="es-ES" b="1" dirty="0"/>
              <a:t>Data </a:t>
            </a:r>
            <a:r>
              <a:rPr lang="es-ES" b="1" dirty="0" err="1"/>
              <a:t>Quality</a:t>
            </a:r>
            <a:r>
              <a:rPr lang="es-ES" b="1" dirty="0"/>
              <a:t> and </a:t>
            </a:r>
            <a:r>
              <a:rPr lang="es-ES" b="1" dirty="0" err="1"/>
              <a:t>anomaly</a:t>
            </a:r>
            <a:r>
              <a:rPr lang="es-ES" b="1" dirty="0"/>
              <a:t> </a:t>
            </a:r>
            <a:r>
              <a:rPr lang="es-ES" b="1" dirty="0" err="1"/>
              <a:t>detection</a:t>
            </a:r>
            <a:r>
              <a:rPr lang="es-ES" b="1" dirty="0"/>
              <a:t> </a:t>
            </a:r>
            <a:r>
              <a:rPr lang="es-ES" b="1" dirty="0" err="1"/>
              <a:t>projects</a:t>
            </a:r>
            <a:endParaRPr lang="en-GB" b="1" dirty="0"/>
          </a:p>
          <a:p>
            <a:pPr marL="285750" marR="0" indent="-28575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s-ES" b="1" dirty="0" smtClean="0">
              <a:solidFill>
                <a:srgbClr val="000000"/>
              </a:solidFill>
              <a:latin typeface="BdE Neue Helvetica 55 Roman" pitchFamily="34" charset="0"/>
            </a:endParaRPr>
          </a:p>
          <a:p>
            <a:pPr marL="285750" marR="0" indent="-28575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E Neue Helvetica 55 Roman" pitchFamily="34" charset="0"/>
            </a:endParaRPr>
          </a:p>
          <a:p>
            <a:pPr marL="285750" indent="-285750">
              <a:lnSpc>
                <a:spcPts val="2160"/>
              </a:lnSpc>
              <a:spcAft>
                <a:spcPts val="432"/>
              </a:spcAft>
              <a:buFont typeface="Wingdings" panose="05000000000000000000" pitchFamily="2" charset="2"/>
              <a:buChar char="§"/>
            </a:pPr>
            <a:r>
              <a:rPr lang="es-ES" b="1" dirty="0" err="1" smtClean="0"/>
              <a:t>Projects</a:t>
            </a:r>
            <a:r>
              <a:rPr lang="es-ES" b="1" dirty="0" smtClean="0"/>
              <a:t> </a:t>
            </a:r>
            <a:r>
              <a:rPr lang="es-ES" b="1" dirty="0"/>
              <a:t>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Banknotes</a:t>
            </a:r>
            <a:r>
              <a:rPr lang="es-ES" b="1" dirty="0"/>
              <a:t> </a:t>
            </a:r>
            <a:r>
              <a:rPr lang="es-ES" b="1" dirty="0" err="1" smtClean="0"/>
              <a:t>area</a:t>
            </a:r>
            <a:endParaRPr lang="es-ES" b="1" dirty="0" smtClean="0"/>
          </a:p>
          <a:p>
            <a:pPr marL="285750" indent="-285750">
              <a:lnSpc>
                <a:spcPts val="2160"/>
              </a:lnSpc>
              <a:spcAft>
                <a:spcPts val="432"/>
              </a:spcAft>
              <a:buFont typeface="Wingdings" panose="05000000000000000000" pitchFamily="2" charset="2"/>
              <a:buChar char="§"/>
            </a:pPr>
            <a:endParaRPr lang="es-ES" b="1" dirty="0" smtClean="0"/>
          </a:p>
          <a:p>
            <a:pPr marL="285750" indent="-285750">
              <a:lnSpc>
                <a:spcPts val="2160"/>
              </a:lnSpc>
              <a:spcAft>
                <a:spcPts val="432"/>
              </a:spcAft>
              <a:buFont typeface="Wingdings" panose="05000000000000000000" pitchFamily="2" charset="2"/>
              <a:buChar char="§"/>
            </a:pPr>
            <a:endParaRPr lang="es-ES" b="1" dirty="0"/>
          </a:p>
          <a:p>
            <a:pPr marL="285750" indent="-285750">
              <a:lnSpc>
                <a:spcPts val="2160"/>
              </a:lnSpc>
              <a:spcAft>
                <a:spcPts val="432"/>
              </a:spcAft>
              <a:buFont typeface="Wingdings" panose="05000000000000000000" pitchFamily="2" charset="2"/>
              <a:buChar char="§"/>
            </a:pPr>
            <a:r>
              <a:rPr lang="es-ES" b="1" dirty="0" err="1" smtClean="0">
                <a:solidFill>
                  <a:srgbClr val="000000"/>
                </a:solidFill>
                <a:latin typeface="BdE Neue Helvetica 55 Roman" pitchFamily="34" charset="0"/>
              </a:rPr>
              <a:t>Areas</a:t>
            </a:r>
            <a:r>
              <a:rPr lang="es-ES" b="1" dirty="0" smtClean="0">
                <a:solidFill>
                  <a:srgbClr val="000000"/>
                </a:solidFill>
                <a:latin typeface="BdE Neue Helvetica 55 Roman" pitchFamily="34" charset="0"/>
              </a:rPr>
              <a:t> of particular </a:t>
            </a:r>
            <a:r>
              <a:rPr lang="es-ES" b="1" dirty="0" err="1" smtClean="0">
                <a:solidFill>
                  <a:srgbClr val="000000"/>
                </a:solidFill>
                <a:latin typeface="BdE Neue Helvetica 55 Roman" pitchFamily="34" charset="0"/>
              </a:rPr>
              <a:t>regulatory</a:t>
            </a:r>
            <a:r>
              <a:rPr lang="es-ES" b="1" dirty="0" smtClean="0">
                <a:solidFill>
                  <a:srgbClr val="000000"/>
                </a:solidFill>
                <a:latin typeface="BdE Neue Helvetica 55 Roman" pitchFamily="34" charset="0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BdE Neue Helvetica 55 Roman" pitchFamily="34" charset="0"/>
              </a:rPr>
              <a:t>interest</a:t>
            </a:r>
            <a:endParaRPr lang="es-ES" b="1" dirty="0" smtClean="0">
              <a:solidFill>
                <a:srgbClr val="000000"/>
              </a:solidFill>
              <a:latin typeface="BdE Neue Helvetica 55 Roman" pitchFamily="34" charset="0"/>
            </a:endParaRPr>
          </a:p>
          <a:p>
            <a:pPr marL="285750" indent="-285750" algn="ctr">
              <a:lnSpc>
                <a:spcPts val="2160"/>
              </a:lnSpc>
              <a:spcAft>
                <a:spcPts val="432"/>
              </a:spcAft>
              <a:buFont typeface="Wingdings" panose="05000000000000000000" pitchFamily="2" charset="2"/>
              <a:buChar char="§"/>
            </a:pPr>
            <a:endParaRPr lang="es-ES" b="1" dirty="0">
              <a:solidFill>
                <a:srgbClr val="000000"/>
              </a:solidFill>
              <a:latin typeface="BdE Neue Helvetica 55 Roman" pitchFamily="34" charset="0"/>
            </a:endParaRPr>
          </a:p>
          <a:p>
            <a:pPr algn="ctr">
              <a:lnSpc>
                <a:spcPts val="2160"/>
              </a:lnSpc>
              <a:spcAft>
                <a:spcPts val="432"/>
              </a:spcAft>
            </a:pPr>
            <a:endParaRPr lang="es-ES" b="1" dirty="0" smtClean="0">
              <a:solidFill>
                <a:srgbClr val="000000"/>
              </a:solidFill>
              <a:latin typeface="BdE Neue Helvetica 55 Roman" pitchFamily="34" charset="0"/>
            </a:endParaRPr>
          </a:p>
          <a:p>
            <a:pPr algn="ctr">
              <a:lnSpc>
                <a:spcPts val="2160"/>
              </a:lnSpc>
              <a:spcAft>
                <a:spcPts val="432"/>
              </a:spcAft>
            </a:pPr>
            <a:endParaRPr lang="es-ES" b="1" dirty="0">
              <a:solidFill>
                <a:srgbClr val="000000"/>
              </a:solidFill>
              <a:latin typeface="BdE Neue Helvetica 55 Roman" pitchFamily="34" charset="0"/>
            </a:endParaRPr>
          </a:p>
          <a:p>
            <a:pPr>
              <a:lnSpc>
                <a:spcPts val="2160"/>
              </a:lnSpc>
              <a:spcAft>
                <a:spcPts val="432"/>
              </a:spcAft>
            </a:pPr>
            <a:endParaRPr lang="en-GB" b="1" dirty="0"/>
          </a:p>
          <a:p>
            <a:pPr marL="285750" marR="0" indent="-28575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E Neue Helvetica 55 Roman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60647" y="5554715"/>
            <a:ext cx="6954703" cy="7200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+    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analysis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 of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other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 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emergent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 </a:t>
            </a:r>
            <a:r>
              <a:rPr kumimoji="0" lang="es-E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E Neue Helvetica 55 Roman" pitchFamily="34" charset="0"/>
                <a:ea typeface="+mn-ea"/>
                <a:cs typeface="+mn-cs"/>
              </a:rPr>
              <a:t>technologies</a:t>
            </a:r>
            <a:r>
              <a:rPr lang="es-ES" b="1" dirty="0" smtClean="0">
                <a:solidFill>
                  <a:srgbClr val="000000"/>
                </a:solidFill>
                <a:latin typeface="BdE Neue Helvetica 55 Roman" pitchFamily="34" charset="0"/>
              </a:rPr>
              <a:t>: DLT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E Neue Helvetica 55 Roman" pitchFamily="34" charset="0"/>
              <a:ea typeface="+mn-ea"/>
              <a:cs typeface="+mn-cs"/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2699792" y="1196752"/>
            <a:ext cx="0" cy="37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627784" y="1196752"/>
            <a:ext cx="0" cy="37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5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/>
              <a:t>Text </a:t>
            </a:r>
            <a:r>
              <a:rPr lang="es-ES" dirty="0" err="1" smtClean="0"/>
              <a:t>Mining</a:t>
            </a:r>
            <a:r>
              <a:rPr lang="es-ES" dirty="0" smtClean="0"/>
              <a:t> and NLP </a:t>
            </a:r>
            <a:r>
              <a:rPr lang="es-ES" dirty="0" err="1" smtClean="0"/>
              <a:t>projects</a:t>
            </a:r>
            <a:endParaRPr lang="en-GB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 smtClean="0"/>
              <a:t>infrastructures</a:t>
            </a:r>
            <a:endParaRPr lang="es-ES_tradnl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New economic policy uncertainty index for Spain (EPU).</a:t>
            </a:r>
          </a:p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Extraction of structured data from mortgage loan agreements.</a:t>
            </a:r>
          </a:p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Semi-Automated review of certain aspects in consumer credit.</a:t>
            </a:r>
          </a:p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Extraction of Climate-related disclosures from financial reports.</a:t>
            </a:r>
          </a:p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Sentiment analysis of Bank of Spain’s Quarterly reports.</a:t>
            </a:r>
          </a:p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Sentiment analysis of Financial Stability Reports.</a:t>
            </a:r>
          </a:p>
          <a:p>
            <a:pPr marL="180975" indent="-1809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Text mining of press bulletin to aid weekly economic situation report.</a:t>
            </a:r>
          </a:p>
          <a:p>
            <a:pPr marL="182563" indent="-1825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Topic modelling of Statements and press conferences of Central Banks.</a:t>
            </a:r>
            <a:endParaRPr lang="es-ES" dirty="0" smtClean="0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219245" y="140278"/>
            <a:ext cx="6368979" cy="282859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Quality</a:t>
            </a:r>
            <a:r>
              <a:rPr lang="es-ES" dirty="0" smtClean="0"/>
              <a:t> and </a:t>
            </a:r>
            <a:r>
              <a:rPr lang="es-ES" dirty="0" err="1" smtClean="0"/>
              <a:t>anomaly</a:t>
            </a:r>
            <a:r>
              <a:rPr lang="es-ES" dirty="0" smtClean="0"/>
              <a:t> </a:t>
            </a:r>
            <a:r>
              <a:rPr lang="es-ES" dirty="0" err="1" smtClean="0"/>
              <a:t>detection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endParaRPr lang="en-GB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  <a:p>
            <a:endParaRPr lang="en-GB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301271" y="1340768"/>
            <a:ext cx="8517503" cy="4752528"/>
          </a:xfrm>
        </p:spPr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latin typeface="BdE Neue Helvetica 55 Roman" pitchFamily="34" charset="0"/>
              </a:rPr>
              <a:t>D</a:t>
            </a:r>
            <a:r>
              <a:rPr lang="en-US" dirty="0" smtClean="0">
                <a:latin typeface="BdE Neue Helvetica 55 Roman" pitchFamily="34" charset="0"/>
              </a:rPr>
              <a:t>etecting </a:t>
            </a:r>
            <a:r>
              <a:rPr lang="en-US" dirty="0">
                <a:latin typeface="BdE Neue Helvetica 55 Roman" pitchFamily="34" charset="0"/>
              </a:rPr>
              <a:t>faults &amp; outliers </a:t>
            </a:r>
            <a:r>
              <a:rPr lang="en-US" dirty="0" smtClean="0">
                <a:latin typeface="BdE Neue Helvetica 55 Roman" pitchFamily="34" charset="0"/>
              </a:rPr>
              <a:t>in </a:t>
            </a:r>
            <a:r>
              <a:rPr lang="en-GB" dirty="0" smtClean="0"/>
              <a:t>CBSO questionnaires.</a:t>
            </a:r>
          </a:p>
          <a:p>
            <a:pPr marL="716213" lvl="1" indent="-176213">
              <a:buFont typeface="Arial" panose="020B0604020202020204" pitchFamily="34" charset="0"/>
              <a:buChar char="•"/>
            </a:pPr>
            <a:r>
              <a:rPr lang="en-US" dirty="0" smtClean="0"/>
              <a:t>Detect </a:t>
            </a:r>
            <a:r>
              <a:rPr lang="en-US" dirty="0"/>
              <a:t>alternative patterns </a:t>
            </a:r>
            <a:r>
              <a:rPr lang="en-US" dirty="0" smtClean="0"/>
              <a:t>to assess data quality and perform data imputation of missing values via </a:t>
            </a:r>
            <a:r>
              <a:rPr lang="en-GB" dirty="0" smtClean="0"/>
              <a:t>machine </a:t>
            </a:r>
            <a:r>
              <a:rPr lang="en-GB" dirty="0"/>
              <a:t>learning for questionnaires sent by corporations to the Central Balance Sheet Data Office</a:t>
            </a:r>
            <a:r>
              <a:rPr lang="en-GB" dirty="0" smtClean="0"/>
              <a:t>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 smtClean="0"/>
              <a:t>Data </a:t>
            </a:r>
            <a:r>
              <a:rPr lang="en-GB" dirty="0"/>
              <a:t>Analytics on Basel III reports to improve data </a:t>
            </a:r>
            <a:r>
              <a:rPr lang="en-GB" dirty="0" smtClean="0"/>
              <a:t>quality.</a:t>
            </a:r>
            <a:endParaRPr lang="en-GB" dirty="0"/>
          </a:p>
          <a:p>
            <a:pPr marL="723900" lvl="1" indent="-184150">
              <a:buFont typeface="Arial" panose="020B0604020202020204" pitchFamily="34" charset="0"/>
              <a:buChar char="•"/>
            </a:pPr>
            <a:r>
              <a:rPr lang="en-GB" dirty="0" smtClean="0"/>
              <a:t>Detect </a:t>
            </a:r>
            <a:r>
              <a:rPr lang="en-GB" dirty="0"/>
              <a:t>anomalies, quality problems and inconsistencies </a:t>
            </a:r>
            <a:r>
              <a:rPr lang="en-GB" dirty="0" smtClean="0"/>
              <a:t>not </a:t>
            </a:r>
            <a:r>
              <a:rPr lang="en-GB" dirty="0"/>
              <a:t>covered by the XBRL </a:t>
            </a:r>
            <a:r>
              <a:rPr lang="en-GB" dirty="0" smtClean="0"/>
              <a:t>validations</a:t>
            </a:r>
            <a:r>
              <a:rPr lang="en-GB" dirty="0"/>
              <a:t> </a:t>
            </a:r>
            <a:r>
              <a:rPr lang="en-GB" dirty="0" smtClean="0"/>
              <a:t>in the COREP and FINREP reports.</a:t>
            </a:r>
          </a:p>
          <a:p>
            <a:pPr marL="8257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25750" lvl="1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219245" y="140278"/>
            <a:ext cx="6368979" cy="282859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n-GB" dirty="0"/>
          </a:p>
        </p:txBody>
      </p:sp>
      <p:sp>
        <p:nvSpPr>
          <p:cNvPr id="9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</p:spPr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74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err="1" smtClean="0"/>
              <a:t>Projects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Banknotes</a:t>
            </a:r>
            <a:r>
              <a:rPr lang="es-ES" dirty="0" smtClean="0"/>
              <a:t> </a:t>
            </a:r>
            <a:r>
              <a:rPr lang="es-ES" dirty="0" err="1" smtClean="0"/>
              <a:t>area</a:t>
            </a:r>
            <a:endParaRPr lang="en-GB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  <a:p>
            <a:endParaRPr lang="en-GB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 smtClean="0"/>
              <a:t>The BIAS-FD Tool.</a:t>
            </a:r>
          </a:p>
          <a:p>
            <a:pPr marL="723900" lvl="1" indent="-184150">
              <a:buFont typeface="Arial" panose="020B0604020202020204" pitchFamily="34" charset="0"/>
              <a:buChar char="•"/>
            </a:pPr>
            <a:r>
              <a:rPr lang="en-GB" dirty="0" smtClean="0"/>
              <a:t>Tool to calculate the quality of a banknote to determine whether it is usable (FIT-UNFIT) using supervised Machine Learning algorithms.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 smtClean="0"/>
              <a:t>Big data applied to banknotes.</a:t>
            </a:r>
          </a:p>
          <a:p>
            <a:pPr marL="723900" lvl="1" indent="-184150">
              <a:buFont typeface="Arial" panose="020B0604020202020204" pitchFamily="34" charset="0"/>
              <a:buChar char="•"/>
            </a:pPr>
            <a:r>
              <a:rPr lang="en-GB" dirty="0" smtClean="0"/>
              <a:t>Extraction of information of banknotes (S/N + 12 properties) using a banknote </a:t>
            </a:r>
            <a:r>
              <a:rPr lang="en-GB" dirty="0"/>
              <a:t>processing machine </a:t>
            </a:r>
            <a:r>
              <a:rPr lang="en-GB" dirty="0" smtClean="0"/>
              <a:t>(G&amp;D </a:t>
            </a:r>
            <a:r>
              <a:rPr lang="en-GB" dirty="0"/>
              <a:t>BPS </a:t>
            </a:r>
            <a:r>
              <a:rPr lang="en-GB" dirty="0" smtClean="0"/>
              <a:t>M7).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 err="1" smtClean="0"/>
              <a:t>Neurometrics</a:t>
            </a:r>
            <a:r>
              <a:rPr lang="en-GB" dirty="0" smtClean="0"/>
              <a:t> applied to the design of banknotes and their security features.</a:t>
            </a:r>
          </a:p>
          <a:p>
            <a:pPr marL="723900" lvl="1" indent="-184150">
              <a:buFont typeface="Arial" panose="020B0604020202020204" pitchFamily="34" charset="0"/>
              <a:buChar char="•"/>
            </a:pPr>
            <a:r>
              <a:rPr lang="en-GB" dirty="0" smtClean="0"/>
              <a:t>Methodology based on biometric response of people that uses advanced machine learning algorithms for </a:t>
            </a:r>
            <a:r>
              <a:rPr lang="en-GB" dirty="0" err="1" smtClean="0"/>
              <a:t>neurometrics</a:t>
            </a:r>
            <a:r>
              <a:rPr lang="en-GB" dirty="0" smtClean="0"/>
              <a:t> generation. </a:t>
            </a:r>
          </a:p>
          <a:p>
            <a:pPr marL="8257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825750" lvl="1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219245" y="140278"/>
            <a:ext cx="6368979" cy="282859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n-GB" dirty="0"/>
          </a:p>
        </p:txBody>
      </p:sp>
      <p:sp>
        <p:nvSpPr>
          <p:cNvPr id="9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</p:spPr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77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_tradnl" dirty="0" err="1"/>
              <a:t>Areas</a:t>
            </a:r>
            <a:r>
              <a:rPr lang="es-ES_tradnl" dirty="0"/>
              <a:t> of particular </a:t>
            </a:r>
            <a:r>
              <a:rPr lang="es-ES_tradnl" dirty="0" err="1"/>
              <a:t>regulatory</a:t>
            </a:r>
            <a:r>
              <a:rPr lang="es-ES_tradnl" dirty="0"/>
              <a:t> </a:t>
            </a:r>
            <a:r>
              <a:rPr lang="es-ES_tradnl" dirty="0" err="1"/>
              <a:t>interest</a:t>
            </a:r>
            <a:endParaRPr lang="es-ES" dirty="0"/>
          </a:p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  <a:p>
            <a:endParaRPr lang="es-ES" dirty="0"/>
          </a:p>
        </p:txBody>
      </p:sp>
      <p:sp>
        <p:nvSpPr>
          <p:cNvPr id="10" name="Marcador de contenido 6"/>
          <p:cNvSpPr>
            <a:spLocks noGrp="1"/>
          </p:cNvSpPr>
          <p:nvPr>
            <p:ph sz="quarter" idx="4294967295"/>
          </p:nvPr>
        </p:nvSpPr>
        <p:spPr>
          <a:xfrm>
            <a:off x="301271" y="1234232"/>
            <a:ext cx="8517503" cy="4859064"/>
          </a:xfrm>
          <a:prstGeom prst="rect">
            <a:avLst/>
          </a:prstGeom>
        </p:spPr>
        <p:txBody>
          <a:bodyPr/>
          <a:lstStyle/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 smtClean="0"/>
              <a:t>Use of machine learning in </a:t>
            </a:r>
            <a:r>
              <a:rPr lang="en-GB" sz="1800" b="1" dirty="0" smtClean="0"/>
              <a:t>A) Credit </a:t>
            </a:r>
            <a:r>
              <a:rPr lang="en-GB" sz="1800" b="1" dirty="0" smtClean="0"/>
              <a:t>risk &amp; </a:t>
            </a:r>
            <a:r>
              <a:rPr lang="en-GB" sz="1800" b="1" dirty="0" smtClean="0"/>
              <a:t>B) A</a:t>
            </a:r>
            <a:r>
              <a:rPr lang="en-US" sz="1800" b="1" dirty="0" err="1" smtClean="0"/>
              <a:t>pplication</a:t>
            </a:r>
            <a:r>
              <a:rPr lang="en-US" sz="1800" b="1" dirty="0" smtClean="0"/>
              <a:t> </a:t>
            </a:r>
            <a:r>
              <a:rPr lang="en-US" sz="1800" b="1" dirty="0"/>
              <a:t>of text mining to the analysis of c</a:t>
            </a:r>
            <a:r>
              <a:rPr lang="en-GB" sz="1800" b="1" dirty="0" err="1"/>
              <a:t>limate</a:t>
            </a:r>
            <a:r>
              <a:rPr lang="en-GB" sz="1800" b="1" dirty="0"/>
              <a:t>-related </a:t>
            </a:r>
            <a:r>
              <a:rPr lang="en-GB" sz="1800" b="1" dirty="0" smtClean="0"/>
              <a:t>disclosures.</a:t>
            </a:r>
          </a:p>
          <a:p>
            <a:pPr marL="723900" lvl="1" indent="-1841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B35C48"/>
                </a:solidFill>
              </a:rPr>
              <a:t>Analysis aimed at </a:t>
            </a:r>
            <a:r>
              <a:rPr lang="en-US" sz="1800" dirty="0" smtClean="0">
                <a:solidFill>
                  <a:srgbClr val="B35C48"/>
                </a:solidFill>
              </a:rPr>
              <a:t>improving </a:t>
            </a:r>
            <a:r>
              <a:rPr lang="en-US" sz="1800" dirty="0">
                <a:solidFill>
                  <a:srgbClr val="B35C48"/>
                </a:solidFill>
              </a:rPr>
              <a:t>overall understanding of novel tools </a:t>
            </a:r>
            <a:r>
              <a:rPr lang="en-US" sz="1800" dirty="0" smtClean="0">
                <a:solidFill>
                  <a:srgbClr val="B35C48"/>
                </a:solidFill>
              </a:rPr>
              <a:t>focusing on one of their </a:t>
            </a:r>
            <a:r>
              <a:rPr lang="en-US" sz="1800" dirty="0">
                <a:solidFill>
                  <a:srgbClr val="B35C48"/>
                </a:solidFill>
              </a:rPr>
              <a:t>most likely fields of </a:t>
            </a:r>
            <a:r>
              <a:rPr lang="en-US" sz="1800" dirty="0" smtClean="0">
                <a:solidFill>
                  <a:srgbClr val="B35C48"/>
                </a:solidFill>
              </a:rPr>
              <a:t>applications.</a:t>
            </a:r>
          </a:p>
          <a:p>
            <a:pPr marL="723900" lvl="1" indent="-1841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B35C48"/>
                </a:solidFill>
              </a:rPr>
              <a:t>Approaching a measurement of potential enhancements in regulatory compliance by market participants.</a:t>
            </a:r>
          </a:p>
          <a:p>
            <a:pPr marL="723900" lvl="1" indent="-1841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B35C48"/>
                </a:solidFill>
              </a:rPr>
              <a:t>Identifying emerging risks (latency, interpretability, etc.) and mechanisms to address them.</a:t>
            </a:r>
          </a:p>
          <a:p>
            <a:pPr marL="723900" lvl="1" indent="-1841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B35C48"/>
                </a:solidFill>
              </a:rPr>
              <a:t>Building </a:t>
            </a:r>
            <a:r>
              <a:rPr lang="en-US" sz="1800" dirty="0">
                <a:solidFill>
                  <a:srgbClr val="B35C48"/>
                </a:solidFill>
              </a:rPr>
              <a:t>up internal knowledge and capabilities to help evolve the way a central bank meets its duties.</a:t>
            </a:r>
          </a:p>
          <a:p>
            <a:pPr marL="825750" lvl="1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1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8C8573-A6E0-47AA-817A-34AF5765DF85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/>
              <a:t>DLT </a:t>
            </a:r>
            <a:r>
              <a:rPr lang="es-ES" dirty="0" err="1" smtClean="0"/>
              <a:t>projects</a:t>
            </a:r>
            <a:endParaRPr lang="en-GB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  <a:p>
            <a:endParaRPr lang="en-GB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301271" y="1052736"/>
            <a:ext cx="8517503" cy="5040560"/>
          </a:xfrm>
        </p:spPr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dirty="0"/>
              <a:t>Pilot DLT project applied to </a:t>
            </a:r>
            <a:r>
              <a:rPr lang="en-GB" dirty="0" smtClean="0"/>
              <a:t>payments.</a:t>
            </a:r>
          </a:p>
          <a:p>
            <a:pPr marL="720975" lvl="1" indent="-180975">
              <a:buFont typeface="Arial" panose="020B0604020202020204" pitchFamily="34" charset="0"/>
              <a:buChar char="•"/>
            </a:pPr>
            <a:r>
              <a:rPr lang="en-US" dirty="0"/>
              <a:t>Platform that implements an account-based CBDC, based on the hypothesis that the central bank as issuer would rely on commercial banks for the distribution of money to the users. Based on IBM </a:t>
            </a:r>
            <a:r>
              <a:rPr lang="en-US" dirty="0" err="1"/>
              <a:t>Hyperledger</a:t>
            </a:r>
            <a:r>
              <a:rPr lang="en-US" dirty="0"/>
              <a:t> </a:t>
            </a:r>
            <a:r>
              <a:rPr lang="en-US" dirty="0" smtClean="0"/>
              <a:t>Fabric.</a:t>
            </a:r>
            <a:r>
              <a:rPr lang="en-GB" dirty="0" smtClean="0"/>
              <a:t> </a:t>
            </a:r>
          </a:p>
          <a:p>
            <a:pPr marL="180975" indent="-1809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/>
              <a:t>Pilot DLT project applied to clearing and settlement of securities / </a:t>
            </a:r>
            <a:r>
              <a:rPr lang="en-GB" dirty="0" smtClean="0"/>
              <a:t>CBDC.</a:t>
            </a:r>
          </a:p>
          <a:p>
            <a:pPr marL="720975" lvl="1" indent="-180975">
              <a:buFont typeface="Arial" panose="020B0604020202020204" pitchFamily="34" charset="0"/>
              <a:buChar char="•"/>
            </a:pPr>
            <a:r>
              <a:rPr lang="en-US" dirty="0"/>
              <a:t>The pilot simulated a real-time, multi-currency, gross securities settlement platform together with User Interface using </a:t>
            </a:r>
            <a:r>
              <a:rPr lang="en-US" dirty="0" err="1"/>
              <a:t>Corda</a:t>
            </a:r>
            <a:r>
              <a:rPr lang="en-US" dirty="0" smtClean="0"/>
              <a:t>.</a:t>
            </a:r>
          </a:p>
          <a:p>
            <a:pPr marL="180975" lvl="2" indent="-1809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b="1" i="0" dirty="0"/>
              <a:t>Exploring self sovereign identity </a:t>
            </a:r>
            <a:r>
              <a:rPr lang="en-GB" b="1" i="0" dirty="0" smtClean="0"/>
              <a:t>solutions.</a:t>
            </a:r>
            <a:endParaRPr lang="en-GB" b="1" i="0" dirty="0"/>
          </a:p>
          <a:p>
            <a:pPr marL="720975" lvl="1" indent="-180975">
              <a:buFont typeface="Arial" panose="020B0604020202020204" pitchFamily="34" charset="0"/>
              <a:buChar char="•"/>
            </a:pPr>
            <a:r>
              <a:rPr lang="en-US" dirty="0"/>
              <a:t>In partnership with private actors, trying out flexible and portable systems to secure privacy of users in their transactions and interactions.</a:t>
            </a:r>
          </a:p>
          <a:p>
            <a:pPr marL="720975" lvl="1" indent="-180975">
              <a:buFont typeface="Arial" panose="020B0604020202020204" pitchFamily="34" charset="0"/>
              <a:buChar char="•"/>
            </a:pPr>
            <a:r>
              <a:rPr lang="en-US" dirty="0"/>
              <a:t>Leverage industry and public credentials and provide self-management of data while addressing several accreditation needs.</a:t>
            </a:r>
          </a:p>
          <a:p>
            <a:pPr marL="720975" lvl="1" indent="-180975">
              <a:buFont typeface="Arial" panose="020B0604020202020204" pitchFamily="34" charset="0"/>
              <a:buChar char="•"/>
            </a:pPr>
            <a:r>
              <a:rPr lang="en-US" dirty="0"/>
              <a:t>Relies on a trusted identity server (app or browser accessible), a portable identity wallet (id container), obfuscation via cryptography (DDIs) and use of digital </a:t>
            </a:r>
            <a:r>
              <a:rPr lang="en-US" dirty="0" smtClean="0"/>
              <a:t>certificates.</a:t>
            </a:r>
            <a:endParaRPr lang="en-US" dirty="0"/>
          </a:p>
          <a:p>
            <a:pPr marL="180975" lvl="2" indent="-180975">
              <a:buFont typeface="Arial" panose="020B0604020202020204" pitchFamily="34" charset="0"/>
              <a:buChar char="•"/>
            </a:pPr>
            <a:endParaRPr lang="en-GB" b="1" i="0" dirty="0"/>
          </a:p>
          <a:p>
            <a:pPr marL="620175" lvl="3" indent="-180975">
              <a:buFont typeface="Arial" panose="020B0604020202020204" pitchFamily="34" charset="0"/>
              <a:buChar char="•"/>
            </a:pPr>
            <a:endParaRPr lang="en-GB" b="1" i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25750" lvl="1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219245" y="140278"/>
            <a:ext cx="6368979" cy="282859"/>
          </a:xfrm>
        </p:spPr>
        <p:txBody>
          <a:bodyPr/>
          <a:lstStyle/>
          <a:p>
            <a:r>
              <a:rPr lang="es-ES" dirty="0" err="1"/>
              <a:t>AI&amp;ml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cb</a:t>
            </a:r>
            <a:r>
              <a:rPr lang="es-ES" dirty="0"/>
              <a:t> </a:t>
            </a:r>
            <a:r>
              <a:rPr lang="es-ES" dirty="0" err="1"/>
              <a:t>perspective</a:t>
            </a:r>
            <a:endParaRPr lang="en-GB" dirty="0"/>
          </a:p>
        </p:txBody>
      </p:sp>
      <p:sp>
        <p:nvSpPr>
          <p:cNvPr id="9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732240" y="6500617"/>
            <a:ext cx="1584176" cy="288827"/>
          </a:xfrm>
        </p:spPr>
        <p:txBody>
          <a:bodyPr/>
          <a:lstStyle/>
          <a:p>
            <a:r>
              <a:rPr lang="es-ES_tradnl" dirty="0" smtClean="0"/>
              <a:t>INTERNAL USE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41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_tradnl" dirty="0" err="1"/>
              <a:t>Adg</a:t>
            </a:r>
            <a:r>
              <a:rPr lang="es-ES_tradnl" dirty="0"/>
              <a:t> </a:t>
            </a:r>
            <a:r>
              <a:rPr lang="es-ES_tradnl" dirty="0" err="1"/>
              <a:t>financial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and Market </a:t>
            </a:r>
            <a:r>
              <a:rPr lang="es-ES_tradnl" dirty="0" err="1"/>
              <a:t>infrastructures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THANK YOU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08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PORTADA">
  <a:themeElements>
    <a:clrScheme name="Presentacion_fondo_blanco_1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B35C48"/>
      </a:hlink>
      <a:folHlink>
        <a:srgbClr val="B35C48"/>
      </a:folHlink>
    </a:clrScheme>
    <a:fontScheme name="Presentacion_fondo_blanco_1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_blanca.potx" id="{088F2134-1BC3-4F34-AA91-D65E3167B8C2}" vid="{97532EA6-CF56-4245-ADD1-83CBE301EC2F}"/>
    </a:ext>
  </a:extLst>
</a:theme>
</file>

<file path=ppt/theme/theme2.xml><?xml version="1.0" encoding="utf-8"?>
<a:theme xmlns:a="http://schemas.openxmlformats.org/drawingml/2006/main" name="2.INDICE">
  <a:themeElements>
    <a:clrScheme name="Gráfico">
      <a:dk1>
        <a:sysClr val="windowText" lastClr="000000"/>
      </a:dk1>
      <a:lt1>
        <a:sysClr val="window" lastClr="FFFFFF"/>
      </a:lt1>
      <a:dk2>
        <a:srgbClr val="B35C48"/>
      </a:dk2>
      <a:lt2>
        <a:srgbClr val="858585"/>
      </a:lt2>
      <a:accent1>
        <a:srgbClr val="004081"/>
      </a:accent1>
      <a:accent2>
        <a:srgbClr val="A32938"/>
      </a:accent2>
      <a:accent3>
        <a:srgbClr val="246C24"/>
      </a:accent3>
      <a:accent4>
        <a:srgbClr val="F08F00"/>
      </a:accent4>
      <a:accent5>
        <a:srgbClr val="00B8AF"/>
      </a:accent5>
      <a:accent6>
        <a:srgbClr val="EE0213"/>
      </a:accent6>
      <a:hlink>
        <a:srgbClr val="B35C48"/>
      </a:hlink>
      <a:folHlink>
        <a:srgbClr val="800080"/>
      </a:folHlink>
    </a:clrScheme>
    <a:fontScheme name="Corporativ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_blanca.potx" id="{088F2134-1BC3-4F34-AA91-D65E3167B8C2}" vid="{70A49E86-14C7-4CC2-83BD-F6D272030744}"/>
    </a:ext>
  </a:extLst>
</a:theme>
</file>

<file path=ppt/theme/theme3.xml><?xml version="1.0" encoding="utf-8"?>
<a:theme xmlns:a="http://schemas.openxmlformats.org/drawingml/2006/main" name="3.CONTENIDO">
  <a:themeElements>
    <a:clrScheme name="Corporativo">
      <a:dk1>
        <a:sysClr val="windowText" lastClr="000000"/>
      </a:dk1>
      <a:lt1>
        <a:sysClr val="window" lastClr="FFFFFF"/>
      </a:lt1>
      <a:dk2>
        <a:srgbClr val="B2967A"/>
      </a:dk2>
      <a:lt2>
        <a:srgbClr val="B94105"/>
      </a:lt2>
      <a:accent1>
        <a:srgbClr val="B35C48"/>
      </a:accent1>
      <a:accent2>
        <a:srgbClr val="858585"/>
      </a:accent2>
      <a:accent3>
        <a:srgbClr val="DE9738"/>
      </a:accent3>
      <a:accent4>
        <a:srgbClr val="643C28"/>
      </a:accent4>
      <a:accent5>
        <a:srgbClr val="D6AB98"/>
      </a:accent5>
      <a:accent6>
        <a:srgbClr val="C39269"/>
      </a:accent6>
      <a:hlink>
        <a:srgbClr val="B35C48"/>
      </a:hlink>
      <a:folHlink>
        <a:srgbClr val="800080"/>
      </a:folHlink>
    </a:clrScheme>
    <a:fontScheme name="Corporativ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marR="0" indent="0" algn="l" defTabSz="914400" rtl="0" eaLnBrk="1" fontAlgn="auto" latinLnBrk="0" hangingPunct="1">
          <a:lnSpc>
            <a:spcPts val="2160"/>
          </a:lnSpc>
          <a:spcBef>
            <a:spcPts val="0"/>
          </a:spcBef>
          <a:spcAft>
            <a:spcPts val="432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BdE Neue Helvetica 55 Roman" pitchFamily="34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on_blanca.potx" id="{088F2134-1BC3-4F34-AA91-D65E3167B8C2}" vid="{DA732445-0E22-4C61-A5DA-DB3DF0A99DFB}"/>
    </a:ext>
  </a:extLst>
</a:theme>
</file>

<file path=ppt/theme/theme4.xml><?xml version="1.0" encoding="utf-8"?>
<a:theme xmlns:a="http://schemas.openxmlformats.org/drawingml/2006/main" name="4.CIER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_blanca.potx" id="{088F2134-1BC3-4F34-AA91-D65E3167B8C2}" vid="{90F2E09C-A1CA-4548-A313-5E05EB28B1AC}"/>
    </a:ext>
  </a:extLst>
</a:theme>
</file>

<file path=ppt/theme/theme5.xml><?xml version="1.0" encoding="utf-8"?>
<a:theme xmlns:a="http://schemas.openxmlformats.org/drawingml/2006/main" name="1_1.PORTADA">
  <a:themeElements>
    <a:clrScheme name="Personalizado 28">
      <a:dk1>
        <a:sysClr val="windowText" lastClr="000000"/>
      </a:dk1>
      <a:lt1>
        <a:sysClr val="window" lastClr="FFFFFF"/>
      </a:lt1>
      <a:dk2>
        <a:srgbClr val="B2967A"/>
      </a:dk2>
      <a:lt2>
        <a:srgbClr val="B94105"/>
      </a:lt2>
      <a:accent1>
        <a:srgbClr val="B35C48"/>
      </a:accent1>
      <a:accent2>
        <a:srgbClr val="858585"/>
      </a:accent2>
      <a:accent3>
        <a:srgbClr val="DE9738"/>
      </a:accent3>
      <a:accent4>
        <a:srgbClr val="643C28"/>
      </a:accent4>
      <a:accent5>
        <a:srgbClr val="D6AB98"/>
      </a:accent5>
      <a:accent6>
        <a:srgbClr val="C39269"/>
      </a:accent6>
      <a:hlink>
        <a:srgbClr val="B35C48"/>
      </a:hlink>
      <a:folHlink>
        <a:srgbClr val="800080"/>
      </a:folHlink>
    </a:clrScheme>
    <a:fontScheme name="Presentacion_fondo_blanco_1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_blanca.potx" id="{B5E0418E-4C07-4A5B-AF74-E2BB7761E0E4}" vid="{85899C9A-6FA9-4CC3-B221-661C04CF986B}"/>
    </a:ext>
  </a:extLst>
</a:theme>
</file>

<file path=ppt/theme/theme6.xml><?xml version="1.0" encoding="utf-8"?>
<a:theme xmlns:a="http://schemas.openxmlformats.org/drawingml/2006/main" name="1_2.INDICE">
  <a:themeElements>
    <a:clrScheme name="Corporativo">
      <a:dk1>
        <a:sysClr val="windowText" lastClr="000000"/>
      </a:dk1>
      <a:lt1>
        <a:sysClr val="window" lastClr="FFFFFF"/>
      </a:lt1>
      <a:dk2>
        <a:srgbClr val="B2967A"/>
      </a:dk2>
      <a:lt2>
        <a:srgbClr val="B94105"/>
      </a:lt2>
      <a:accent1>
        <a:srgbClr val="B35C48"/>
      </a:accent1>
      <a:accent2>
        <a:srgbClr val="858585"/>
      </a:accent2>
      <a:accent3>
        <a:srgbClr val="DE9738"/>
      </a:accent3>
      <a:accent4>
        <a:srgbClr val="643C28"/>
      </a:accent4>
      <a:accent5>
        <a:srgbClr val="D6AB98"/>
      </a:accent5>
      <a:accent6>
        <a:srgbClr val="C39269"/>
      </a:accent6>
      <a:hlink>
        <a:srgbClr val="B35C48"/>
      </a:hlink>
      <a:folHlink>
        <a:srgbClr val="800080"/>
      </a:folHlink>
    </a:clrScheme>
    <a:fontScheme name="Corporativ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_blanca.potx" id="{B5E0418E-4C07-4A5B-AF74-E2BB7761E0E4}" vid="{7449D766-AF7C-4B9D-AD99-B0043CD6316D}"/>
    </a:ext>
  </a:extLst>
</a:theme>
</file>

<file path=ppt/theme/theme7.xml><?xml version="1.0" encoding="utf-8"?>
<a:theme xmlns:a="http://schemas.openxmlformats.org/drawingml/2006/main" name="Tema de Office">
  <a:themeElements>
    <a:clrScheme name="Presentacion_fondo_blanco_1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Presentacion_fondo_blanco_1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Presentacion_fondo_blanco_1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Presentacion_fondo_blanco_1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Presentacion_blanca</Template>
  <TotalTime>0</TotalTime>
  <Words>1283</Words>
  <Application>Microsoft Office PowerPoint</Application>
  <PresentationFormat>Presentación en pantalla (4:3)</PresentationFormat>
  <Paragraphs>177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13</vt:i4>
      </vt:variant>
    </vt:vector>
  </HeadingPairs>
  <TitlesOfParts>
    <vt:vector size="25" baseType="lpstr">
      <vt:lpstr>Arial</vt:lpstr>
      <vt:lpstr>BdE Neue Helvetica 55 Roman</vt:lpstr>
      <vt:lpstr>Calibri</vt:lpstr>
      <vt:lpstr>Gill Sans</vt:lpstr>
      <vt:lpstr>Helvetica</vt:lpstr>
      <vt:lpstr>Wingdings</vt:lpstr>
      <vt:lpstr>1.PORTADA</vt:lpstr>
      <vt:lpstr>2.INDICE</vt:lpstr>
      <vt:lpstr>3.CONTENIDO</vt:lpstr>
      <vt:lpstr>4.CIERRE</vt:lpstr>
      <vt:lpstr>1_1.PORTADA</vt:lpstr>
      <vt:lpstr>1_2.INDICE</vt:lpstr>
      <vt:lpstr>Artificial intelligence / machine learning applications from a central bank perspective</vt:lpstr>
      <vt:lpstr>AGENDA</vt:lpstr>
      <vt:lpstr>AI&amp;ml applications from a cb perspective</vt:lpstr>
      <vt:lpstr>AI&amp;ml applications from a cb perspective</vt:lpstr>
      <vt:lpstr>AI&amp;ml applications from a cb perspective</vt:lpstr>
      <vt:lpstr>AI&amp;ml applications from a cb perspective</vt:lpstr>
      <vt:lpstr>AI&amp;ml applications from a cb perspective</vt:lpstr>
      <vt:lpstr>AI&amp;ml applications from a cb perspective</vt:lpstr>
      <vt:lpstr>THANK YOU</vt:lpstr>
      <vt:lpstr>Appendix </vt:lpstr>
      <vt:lpstr>AI&amp;ml applications from a cb perspective</vt:lpstr>
      <vt:lpstr>AI&amp;ml applications from a cb perspective</vt:lpstr>
      <vt:lpstr>AI&amp;ml applications from a cb perspective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2019-08-28T06:44:36Z</dcterms:created>
  <dcterms:modified xsi:type="dcterms:W3CDTF">2020-09-21T14:50:21Z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ViewSlideMasterView" visible="true"/>
        <mso:control idQ="mso:ViewNormalViewPowerPoint" visible="true"/>
      </mso:documentControls>
    </mso:qat>
  </mso:ribbon>
</mso:customUI>
</file>